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7"/>
  </p:notesMasterIdLst>
  <p:sldIdLst>
    <p:sldId id="901" r:id="rId2"/>
    <p:sldId id="449" r:id="rId3"/>
    <p:sldId id="907" r:id="rId4"/>
    <p:sldId id="908" r:id="rId5"/>
    <p:sldId id="904" r:id="rId6"/>
    <p:sldId id="905" r:id="rId7"/>
    <p:sldId id="906" r:id="rId8"/>
    <p:sldId id="909" r:id="rId9"/>
    <p:sldId id="910" r:id="rId10"/>
    <p:sldId id="911" r:id="rId11"/>
    <p:sldId id="912" r:id="rId12"/>
    <p:sldId id="913" r:id="rId13"/>
    <p:sldId id="902" r:id="rId14"/>
    <p:sldId id="903" r:id="rId15"/>
    <p:sldId id="450" r:id="rId16"/>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p:scale>
          <a:sx n="90" d="100"/>
          <a:sy n="90" d="100"/>
        </p:scale>
        <p:origin x="-1234"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8C9E9F-5F41-0E48-BFCD-8BF8C5F207A8}" type="datetimeFigureOut">
              <a:rPr lang="de-DE" smtClean="0"/>
              <a:t>28.01.2019</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FC69A9-101A-364D-B995-481DCFF86FC3}" type="slidenum">
              <a:rPr lang="de-DE" smtClean="0"/>
              <a:t>‹Nr.›</a:t>
            </a:fld>
            <a:endParaRPr lang="de-DE"/>
          </a:p>
        </p:txBody>
      </p:sp>
    </p:spTree>
    <p:extLst>
      <p:ext uri="{BB962C8B-B14F-4D97-AF65-F5344CB8AC3E}">
        <p14:creationId xmlns:p14="http://schemas.microsoft.com/office/powerpoint/2010/main" val="72943830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BFC69A9-101A-364D-B995-481DCFF86FC3}" type="slidenum">
              <a:rPr lang="de-DE" smtClean="0"/>
              <a:t>1</a:t>
            </a:fld>
            <a:endParaRPr lang="de-DE"/>
          </a:p>
        </p:txBody>
      </p:sp>
    </p:spTree>
    <p:extLst>
      <p:ext uri="{BB962C8B-B14F-4D97-AF65-F5344CB8AC3E}">
        <p14:creationId xmlns:p14="http://schemas.microsoft.com/office/powerpoint/2010/main" val="1482412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BFC69A9-101A-364D-B995-481DCFF86FC3}" type="slidenum">
              <a:rPr lang="de-DE" smtClean="0"/>
              <a:t>2</a:t>
            </a:fld>
            <a:endParaRPr lang="de-DE"/>
          </a:p>
        </p:txBody>
      </p:sp>
    </p:spTree>
    <p:extLst>
      <p:ext uri="{BB962C8B-B14F-4D97-AF65-F5344CB8AC3E}">
        <p14:creationId xmlns:p14="http://schemas.microsoft.com/office/powerpoint/2010/main" val="664175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Mastertitelformat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p>
        </p:txBody>
      </p:sp>
      <p:sp>
        <p:nvSpPr>
          <p:cNvPr id="4" name="Datumsplatzhalter 3"/>
          <p:cNvSpPr>
            <a:spLocks noGrp="1"/>
          </p:cNvSpPr>
          <p:nvPr>
            <p:ph type="dt" sz="half" idx="10"/>
          </p:nvPr>
        </p:nvSpPr>
        <p:spPr/>
        <p:txBody>
          <a:bodyPr/>
          <a:lstStyle/>
          <a:p>
            <a:fld id="{9D7A0682-3599-3F47-8092-B54BAA1B0875}" type="datetimeFigureOut">
              <a:rPr lang="de-DE" smtClean="0"/>
              <a:t>28.01.2019</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r>
              <a:rPr lang="de-DE" dirty="0"/>
              <a:t>Nicholas </a:t>
            </a:r>
            <a:r>
              <a:rPr lang="de-DE" dirty="0" err="1"/>
              <a:t>Palenker</a:t>
            </a:r>
            <a:r>
              <a:rPr lang="de-DE" dirty="0"/>
              <a:t> | AG Z III | </a:t>
            </a:r>
            <a:r>
              <a:rPr lang="de-DE" dirty="0" err="1"/>
              <a:t>SoSe</a:t>
            </a:r>
            <a:r>
              <a:rPr lang="de-DE" dirty="0"/>
              <a:t> 2014</a:t>
            </a:r>
          </a:p>
        </p:txBody>
      </p:sp>
      <p:sp>
        <p:nvSpPr>
          <p:cNvPr id="6" name="Foliennummernplatzhalter 5"/>
          <p:cNvSpPr>
            <a:spLocks noGrp="1"/>
          </p:cNvSpPr>
          <p:nvPr>
            <p:ph type="sldNum" sz="quarter" idx="12"/>
          </p:nvPr>
        </p:nvSpPr>
        <p:spPr/>
        <p:txBody>
          <a:bodyPr/>
          <a:lstStyle/>
          <a:p>
            <a:fld id="{DB2E6045-750C-E549-A1C7-33031A50EF7E}" type="slidenum">
              <a:rPr lang="de-DE" smtClean="0"/>
              <a:t>‹Nr.›</a:t>
            </a:fld>
            <a:endParaRPr lang="de-DE"/>
          </a:p>
        </p:txBody>
      </p:sp>
    </p:spTree>
    <p:extLst>
      <p:ext uri="{BB962C8B-B14F-4D97-AF65-F5344CB8AC3E}">
        <p14:creationId xmlns:p14="http://schemas.microsoft.com/office/powerpoint/2010/main" val="267666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Vertikaler Textplatzhalt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D7A0682-3599-3F47-8092-B54BAA1B0875}" type="datetimeFigureOut">
              <a:rPr lang="de-DE" smtClean="0"/>
              <a:t>28.01.2019</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r>
              <a:rPr lang="de-DE" dirty="0"/>
              <a:t>Nicholas </a:t>
            </a:r>
            <a:r>
              <a:rPr lang="de-DE" dirty="0" err="1"/>
              <a:t>Palenker</a:t>
            </a:r>
            <a:r>
              <a:rPr lang="de-DE" dirty="0"/>
              <a:t> | AG Z III | </a:t>
            </a:r>
            <a:r>
              <a:rPr lang="de-DE" dirty="0" err="1"/>
              <a:t>SoSe</a:t>
            </a:r>
            <a:r>
              <a:rPr lang="de-DE" dirty="0"/>
              <a:t> 2014</a:t>
            </a:r>
          </a:p>
        </p:txBody>
      </p:sp>
      <p:sp>
        <p:nvSpPr>
          <p:cNvPr id="6" name="Foliennummernplatzhalter 5"/>
          <p:cNvSpPr>
            <a:spLocks noGrp="1"/>
          </p:cNvSpPr>
          <p:nvPr>
            <p:ph type="sldNum" sz="quarter" idx="12"/>
          </p:nvPr>
        </p:nvSpPr>
        <p:spPr/>
        <p:txBody>
          <a:bodyPr/>
          <a:lstStyle/>
          <a:p>
            <a:fld id="{DB2E6045-750C-E549-A1C7-33031A50EF7E}" type="slidenum">
              <a:rPr lang="de-DE" smtClean="0"/>
              <a:t>‹Nr.›</a:t>
            </a:fld>
            <a:endParaRPr lang="de-DE"/>
          </a:p>
        </p:txBody>
      </p:sp>
    </p:spTree>
    <p:extLst>
      <p:ext uri="{BB962C8B-B14F-4D97-AF65-F5344CB8AC3E}">
        <p14:creationId xmlns:p14="http://schemas.microsoft.com/office/powerpoint/2010/main" val="3388074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Mastertitelformat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10"/>
          </p:nvPr>
        </p:nvSpPr>
        <p:spPr/>
        <p:txBody>
          <a:bodyPr/>
          <a:lstStyle/>
          <a:p>
            <a:fld id="{9D7A0682-3599-3F47-8092-B54BAA1B0875}" type="datetimeFigureOut">
              <a:rPr lang="de-DE" smtClean="0"/>
              <a:t>28.01.2019</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r>
              <a:rPr lang="de-DE" dirty="0"/>
              <a:t>Nicholas </a:t>
            </a:r>
            <a:r>
              <a:rPr lang="de-DE" dirty="0" err="1"/>
              <a:t>Palenker</a:t>
            </a:r>
            <a:r>
              <a:rPr lang="de-DE" dirty="0"/>
              <a:t> | AG Z III | </a:t>
            </a:r>
            <a:r>
              <a:rPr lang="de-DE" dirty="0" err="1"/>
              <a:t>SoSe</a:t>
            </a:r>
            <a:r>
              <a:rPr lang="de-DE" dirty="0"/>
              <a:t> 2014</a:t>
            </a:r>
          </a:p>
        </p:txBody>
      </p:sp>
      <p:sp>
        <p:nvSpPr>
          <p:cNvPr id="6" name="Foliennummernplatzhalter 5"/>
          <p:cNvSpPr>
            <a:spLocks noGrp="1"/>
          </p:cNvSpPr>
          <p:nvPr>
            <p:ph type="sldNum" sz="quarter" idx="12"/>
          </p:nvPr>
        </p:nvSpPr>
        <p:spPr/>
        <p:txBody>
          <a:bodyPr/>
          <a:lstStyle/>
          <a:p>
            <a:fld id="{DB2E6045-750C-E549-A1C7-33031A50EF7E}" type="slidenum">
              <a:rPr lang="de-DE" smtClean="0"/>
              <a:t>‹Nr.›</a:t>
            </a:fld>
            <a:endParaRPr lang="de-DE"/>
          </a:p>
        </p:txBody>
      </p:sp>
    </p:spTree>
    <p:extLst>
      <p:ext uri="{BB962C8B-B14F-4D97-AF65-F5344CB8AC3E}">
        <p14:creationId xmlns:p14="http://schemas.microsoft.com/office/powerpoint/2010/main" val="3806848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D7A0682-3599-3F47-8092-B54BAA1B0875}" type="datetimeFigureOut">
              <a:rPr lang="de-DE" smtClean="0"/>
              <a:t>28.01.2019</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r>
              <a:rPr lang="de-DE" dirty="0"/>
              <a:t>Nicholas </a:t>
            </a:r>
            <a:r>
              <a:rPr lang="de-DE" dirty="0" err="1"/>
              <a:t>Palenker</a:t>
            </a:r>
            <a:r>
              <a:rPr lang="de-DE" dirty="0"/>
              <a:t> | AG Z III | </a:t>
            </a:r>
            <a:r>
              <a:rPr lang="de-DE" dirty="0" err="1"/>
              <a:t>SoSe</a:t>
            </a:r>
            <a:r>
              <a:rPr lang="de-DE" dirty="0"/>
              <a:t> 2014</a:t>
            </a:r>
          </a:p>
        </p:txBody>
      </p:sp>
      <p:sp>
        <p:nvSpPr>
          <p:cNvPr id="6" name="Foliennummernplatzhalter 5"/>
          <p:cNvSpPr>
            <a:spLocks noGrp="1"/>
          </p:cNvSpPr>
          <p:nvPr>
            <p:ph type="sldNum" sz="quarter" idx="12"/>
          </p:nvPr>
        </p:nvSpPr>
        <p:spPr/>
        <p:txBody>
          <a:bodyPr/>
          <a:lstStyle/>
          <a:p>
            <a:fld id="{DB2E6045-750C-E549-A1C7-33031A50EF7E}" type="slidenum">
              <a:rPr lang="de-DE" smtClean="0"/>
              <a:t>‹Nr.›</a:t>
            </a:fld>
            <a:endParaRPr lang="de-DE"/>
          </a:p>
        </p:txBody>
      </p:sp>
    </p:spTree>
    <p:extLst>
      <p:ext uri="{BB962C8B-B14F-4D97-AF65-F5344CB8AC3E}">
        <p14:creationId xmlns:p14="http://schemas.microsoft.com/office/powerpoint/2010/main" val="2518532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Mastertitelformat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umsplatzhalter 3"/>
          <p:cNvSpPr>
            <a:spLocks noGrp="1"/>
          </p:cNvSpPr>
          <p:nvPr>
            <p:ph type="dt" sz="half" idx="10"/>
          </p:nvPr>
        </p:nvSpPr>
        <p:spPr/>
        <p:txBody>
          <a:bodyPr/>
          <a:lstStyle/>
          <a:p>
            <a:fld id="{9D7A0682-3599-3F47-8092-B54BAA1B0875}" type="datetimeFigureOut">
              <a:rPr lang="de-DE" smtClean="0"/>
              <a:t>28.01.2019</a:t>
            </a:fld>
            <a:endParaRPr lang="de-DE"/>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r>
              <a:rPr lang="de-DE" dirty="0"/>
              <a:t>Nicholas </a:t>
            </a:r>
            <a:r>
              <a:rPr lang="de-DE" dirty="0" err="1"/>
              <a:t>Palenker</a:t>
            </a:r>
            <a:r>
              <a:rPr lang="de-DE" dirty="0"/>
              <a:t> | AG Z III | </a:t>
            </a:r>
            <a:r>
              <a:rPr lang="de-DE" dirty="0" err="1"/>
              <a:t>SoSe</a:t>
            </a:r>
            <a:r>
              <a:rPr lang="de-DE" dirty="0"/>
              <a:t> 2014</a:t>
            </a:r>
          </a:p>
        </p:txBody>
      </p:sp>
      <p:sp>
        <p:nvSpPr>
          <p:cNvPr id="6" name="Foliennummernplatzhalter 5"/>
          <p:cNvSpPr>
            <a:spLocks noGrp="1"/>
          </p:cNvSpPr>
          <p:nvPr>
            <p:ph type="sldNum" sz="quarter" idx="12"/>
          </p:nvPr>
        </p:nvSpPr>
        <p:spPr/>
        <p:txBody>
          <a:bodyPr/>
          <a:lstStyle/>
          <a:p>
            <a:fld id="{DB2E6045-750C-E549-A1C7-33031A50EF7E}" type="slidenum">
              <a:rPr lang="de-DE" smtClean="0"/>
              <a:t>‹Nr.›</a:t>
            </a:fld>
            <a:endParaRPr lang="de-DE"/>
          </a:p>
        </p:txBody>
      </p:sp>
    </p:spTree>
    <p:extLst>
      <p:ext uri="{BB962C8B-B14F-4D97-AF65-F5344CB8AC3E}">
        <p14:creationId xmlns:p14="http://schemas.microsoft.com/office/powerpoint/2010/main" val="4228227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9D7A0682-3599-3F47-8092-B54BAA1B0875}" type="datetimeFigureOut">
              <a:rPr lang="de-DE" smtClean="0"/>
              <a:t>28.01.2019</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r>
              <a:rPr lang="de-DE" dirty="0"/>
              <a:t>Nicholas </a:t>
            </a:r>
            <a:r>
              <a:rPr lang="de-DE" dirty="0" err="1"/>
              <a:t>Palenker</a:t>
            </a:r>
            <a:r>
              <a:rPr lang="de-DE" dirty="0"/>
              <a:t> | AG Z III | </a:t>
            </a:r>
            <a:r>
              <a:rPr lang="de-DE" dirty="0" err="1"/>
              <a:t>SoSe</a:t>
            </a:r>
            <a:r>
              <a:rPr lang="de-DE" dirty="0"/>
              <a:t> 2014</a:t>
            </a:r>
          </a:p>
        </p:txBody>
      </p:sp>
      <p:sp>
        <p:nvSpPr>
          <p:cNvPr id="7" name="Foliennummernplatzhalter 6"/>
          <p:cNvSpPr>
            <a:spLocks noGrp="1"/>
          </p:cNvSpPr>
          <p:nvPr>
            <p:ph type="sldNum" sz="quarter" idx="12"/>
          </p:nvPr>
        </p:nvSpPr>
        <p:spPr/>
        <p:txBody>
          <a:bodyPr/>
          <a:lstStyle/>
          <a:p>
            <a:fld id="{DB2E6045-750C-E549-A1C7-33031A50EF7E}" type="slidenum">
              <a:rPr lang="de-DE" smtClean="0"/>
              <a:t>‹Nr.›</a:t>
            </a:fld>
            <a:endParaRPr lang="de-DE"/>
          </a:p>
        </p:txBody>
      </p:sp>
    </p:spTree>
    <p:extLst>
      <p:ext uri="{BB962C8B-B14F-4D97-AF65-F5344CB8AC3E}">
        <p14:creationId xmlns:p14="http://schemas.microsoft.com/office/powerpoint/2010/main" val="3665803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Mastertitelformat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9D7A0682-3599-3F47-8092-B54BAA1B0875}" type="datetimeFigureOut">
              <a:rPr lang="de-DE" smtClean="0"/>
              <a:t>28.01.2019</a:t>
            </a:fld>
            <a:endParaRPr lang="de-DE"/>
          </a:p>
        </p:txBody>
      </p:sp>
      <p:sp>
        <p:nvSpPr>
          <p:cNvPr id="8" name="Fußzeilenplatzhalter 7"/>
          <p:cNvSpPr>
            <a:spLocks noGrp="1"/>
          </p:cNvSpPr>
          <p:nvPr>
            <p:ph type="ftr" sz="quarter" idx="11"/>
          </p:nvPr>
        </p:nvSpPr>
        <p:spPr>
          <a:xfrm>
            <a:off x="3124200" y="6356350"/>
            <a:ext cx="2895600" cy="365125"/>
          </a:xfrm>
          <a:prstGeom prst="rect">
            <a:avLst/>
          </a:prstGeom>
        </p:spPr>
        <p:txBody>
          <a:bodyPr/>
          <a:lstStyle/>
          <a:p>
            <a:r>
              <a:rPr lang="de-DE" dirty="0"/>
              <a:t>Nicholas </a:t>
            </a:r>
            <a:r>
              <a:rPr lang="de-DE" dirty="0" err="1"/>
              <a:t>Palenker</a:t>
            </a:r>
            <a:r>
              <a:rPr lang="de-DE" dirty="0"/>
              <a:t> | AG Z III | </a:t>
            </a:r>
            <a:r>
              <a:rPr lang="de-DE" dirty="0" err="1"/>
              <a:t>SoSe</a:t>
            </a:r>
            <a:r>
              <a:rPr lang="de-DE" dirty="0"/>
              <a:t> 2014</a:t>
            </a:r>
          </a:p>
        </p:txBody>
      </p:sp>
      <p:sp>
        <p:nvSpPr>
          <p:cNvPr id="9" name="Foliennummernplatzhalter 8"/>
          <p:cNvSpPr>
            <a:spLocks noGrp="1"/>
          </p:cNvSpPr>
          <p:nvPr>
            <p:ph type="sldNum" sz="quarter" idx="12"/>
          </p:nvPr>
        </p:nvSpPr>
        <p:spPr/>
        <p:txBody>
          <a:bodyPr/>
          <a:lstStyle/>
          <a:p>
            <a:fld id="{DB2E6045-750C-E549-A1C7-33031A50EF7E}" type="slidenum">
              <a:rPr lang="de-DE" smtClean="0"/>
              <a:t>‹Nr.›</a:t>
            </a:fld>
            <a:endParaRPr lang="de-DE"/>
          </a:p>
        </p:txBody>
      </p:sp>
    </p:spTree>
    <p:extLst>
      <p:ext uri="{BB962C8B-B14F-4D97-AF65-F5344CB8AC3E}">
        <p14:creationId xmlns:p14="http://schemas.microsoft.com/office/powerpoint/2010/main" val="3868878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Mastertitelformat bearbeiten</a:t>
            </a:r>
          </a:p>
        </p:txBody>
      </p:sp>
      <p:sp>
        <p:nvSpPr>
          <p:cNvPr id="3" name="Datumsplatzhalter 2"/>
          <p:cNvSpPr>
            <a:spLocks noGrp="1"/>
          </p:cNvSpPr>
          <p:nvPr>
            <p:ph type="dt" sz="half" idx="10"/>
          </p:nvPr>
        </p:nvSpPr>
        <p:spPr/>
        <p:txBody>
          <a:bodyPr/>
          <a:lstStyle/>
          <a:p>
            <a:fld id="{9D7A0682-3599-3F47-8092-B54BAA1B0875}" type="datetimeFigureOut">
              <a:rPr lang="de-DE" smtClean="0"/>
              <a:t>28.01.2019</a:t>
            </a:fld>
            <a:endParaRPr lang="de-DE"/>
          </a:p>
        </p:txBody>
      </p:sp>
      <p:sp>
        <p:nvSpPr>
          <p:cNvPr id="4" name="Fußzeilenplatzhalter 3"/>
          <p:cNvSpPr>
            <a:spLocks noGrp="1"/>
          </p:cNvSpPr>
          <p:nvPr>
            <p:ph type="ftr" sz="quarter" idx="11"/>
          </p:nvPr>
        </p:nvSpPr>
        <p:spPr>
          <a:xfrm>
            <a:off x="3124200" y="6356350"/>
            <a:ext cx="2895600" cy="365125"/>
          </a:xfrm>
          <a:prstGeom prst="rect">
            <a:avLst/>
          </a:prstGeom>
        </p:spPr>
        <p:txBody>
          <a:bodyPr/>
          <a:lstStyle/>
          <a:p>
            <a:r>
              <a:rPr lang="de-DE" dirty="0"/>
              <a:t>Nicholas </a:t>
            </a:r>
            <a:r>
              <a:rPr lang="de-DE" dirty="0" err="1"/>
              <a:t>Palenker</a:t>
            </a:r>
            <a:r>
              <a:rPr lang="de-DE" dirty="0"/>
              <a:t> | AG Z III | </a:t>
            </a:r>
            <a:r>
              <a:rPr lang="de-DE" dirty="0" err="1"/>
              <a:t>SoSe</a:t>
            </a:r>
            <a:r>
              <a:rPr lang="de-DE" dirty="0"/>
              <a:t> 2014</a:t>
            </a:r>
          </a:p>
        </p:txBody>
      </p:sp>
      <p:sp>
        <p:nvSpPr>
          <p:cNvPr id="5" name="Foliennummernplatzhalter 4"/>
          <p:cNvSpPr>
            <a:spLocks noGrp="1"/>
          </p:cNvSpPr>
          <p:nvPr>
            <p:ph type="sldNum" sz="quarter" idx="12"/>
          </p:nvPr>
        </p:nvSpPr>
        <p:spPr/>
        <p:txBody>
          <a:bodyPr/>
          <a:lstStyle/>
          <a:p>
            <a:fld id="{DB2E6045-750C-E549-A1C7-33031A50EF7E}" type="slidenum">
              <a:rPr lang="de-DE" smtClean="0"/>
              <a:t>‹Nr.›</a:t>
            </a:fld>
            <a:endParaRPr lang="de-DE"/>
          </a:p>
        </p:txBody>
      </p:sp>
    </p:spTree>
    <p:extLst>
      <p:ext uri="{BB962C8B-B14F-4D97-AF65-F5344CB8AC3E}">
        <p14:creationId xmlns:p14="http://schemas.microsoft.com/office/powerpoint/2010/main" val="2275475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D7A0682-3599-3F47-8092-B54BAA1B0875}" type="datetimeFigureOut">
              <a:rPr lang="de-DE" smtClean="0"/>
              <a:t>28.01.2019</a:t>
            </a:fld>
            <a:endParaRPr lang="de-DE"/>
          </a:p>
        </p:txBody>
      </p:sp>
      <p:sp>
        <p:nvSpPr>
          <p:cNvPr id="3" name="Fußzeilenplatzhalter 2"/>
          <p:cNvSpPr>
            <a:spLocks noGrp="1"/>
          </p:cNvSpPr>
          <p:nvPr>
            <p:ph type="ftr" sz="quarter" idx="11"/>
          </p:nvPr>
        </p:nvSpPr>
        <p:spPr>
          <a:xfrm>
            <a:off x="3124200" y="6356350"/>
            <a:ext cx="2895600" cy="365125"/>
          </a:xfrm>
          <a:prstGeom prst="rect">
            <a:avLst/>
          </a:prstGeom>
        </p:spPr>
        <p:txBody>
          <a:bodyPr/>
          <a:lstStyle/>
          <a:p>
            <a:r>
              <a:rPr lang="de-DE" dirty="0"/>
              <a:t>Nicholas </a:t>
            </a:r>
            <a:r>
              <a:rPr lang="de-DE" dirty="0" err="1"/>
              <a:t>Palenker</a:t>
            </a:r>
            <a:r>
              <a:rPr lang="de-DE" dirty="0"/>
              <a:t> | AG Z III | </a:t>
            </a:r>
            <a:r>
              <a:rPr lang="de-DE" dirty="0" err="1"/>
              <a:t>SoSe</a:t>
            </a:r>
            <a:r>
              <a:rPr lang="de-DE" dirty="0"/>
              <a:t> 2014</a:t>
            </a:r>
          </a:p>
        </p:txBody>
      </p:sp>
      <p:sp>
        <p:nvSpPr>
          <p:cNvPr id="4" name="Foliennummernplatzhalter 3"/>
          <p:cNvSpPr>
            <a:spLocks noGrp="1"/>
          </p:cNvSpPr>
          <p:nvPr>
            <p:ph type="sldNum" sz="quarter" idx="12"/>
          </p:nvPr>
        </p:nvSpPr>
        <p:spPr/>
        <p:txBody>
          <a:bodyPr/>
          <a:lstStyle/>
          <a:p>
            <a:fld id="{DB2E6045-750C-E549-A1C7-33031A50EF7E}" type="slidenum">
              <a:rPr lang="de-DE" smtClean="0"/>
              <a:t>‹Nr.›</a:t>
            </a:fld>
            <a:endParaRPr lang="de-DE"/>
          </a:p>
        </p:txBody>
      </p:sp>
    </p:spTree>
    <p:extLst>
      <p:ext uri="{BB962C8B-B14F-4D97-AF65-F5344CB8AC3E}">
        <p14:creationId xmlns:p14="http://schemas.microsoft.com/office/powerpoint/2010/main" val="984178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Mastertitelformat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umsplatzhalter 4"/>
          <p:cNvSpPr>
            <a:spLocks noGrp="1"/>
          </p:cNvSpPr>
          <p:nvPr>
            <p:ph type="dt" sz="half" idx="10"/>
          </p:nvPr>
        </p:nvSpPr>
        <p:spPr/>
        <p:txBody>
          <a:bodyPr/>
          <a:lstStyle/>
          <a:p>
            <a:fld id="{9D7A0682-3599-3F47-8092-B54BAA1B0875}" type="datetimeFigureOut">
              <a:rPr lang="de-DE" smtClean="0"/>
              <a:t>28.01.2019</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r>
              <a:rPr lang="de-DE" dirty="0"/>
              <a:t>Nicholas </a:t>
            </a:r>
            <a:r>
              <a:rPr lang="de-DE" dirty="0" err="1"/>
              <a:t>Palenker</a:t>
            </a:r>
            <a:r>
              <a:rPr lang="de-DE" dirty="0"/>
              <a:t> | AG Z III | </a:t>
            </a:r>
            <a:r>
              <a:rPr lang="de-DE" dirty="0" err="1"/>
              <a:t>SoSe</a:t>
            </a:r>
            <a:r>
              <a:rPr lang="de-DE" dirty="0"/>
              <a:t> 2014</a:t>
            </a:r>
          </a:p>
        </p:txBody>
      </p:sp>
      <p:sp>
        <p:nvSpPr>
          <p:cNvPr id="7" name="Foliennummernplatzhalter 6"/>
          <p:cNvSpPr>
            <a:spLocks noGrp="1"/>
          </p:cNvSpPr>
          <p:nvPr>
            <p:ph type="sldNum" sz="quarter" idx="12"/>
          </p:nvPr>
        </p:nvSpPr>
        <p:spPr/>
        <p:txBody>
          <a:bodyPr/>
          <a:lstStyle/>
          <a:p>
            <a:fld id="{DB2E6045-750C-E549-A1C7-33031A50EF7E}" type="slidenum">
              <a:rPr lang="de-DE" smtClean="0"/>
              <a:t>‹Nr.›</a:t>
            </a:fld>
            <a:endParaRPr lang="de-DE"/>
          </a:p>
        </p:txBody>
      </p:sp>
    </p:spTree>
    <p:extLst>
      <p:ext uri="{BB962C8B-B14F-4D97-AF65-F5344CB8AC3E}">
        <p14:creationId xmlns:p14="http://schemas.microsoft.com/office/powerpoint/2010/main" val="1475081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Mastertitelformat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umsplatzhalter 4"/>
          <p:cNvSpPr>
            <a:spLocks noGrp="1"/>
          </p:cNvSpPr>
          <p:nvPr>
            <p:ph type="dt" sz="half" idx="10"/>
          </p:nvPr>
        </p:nvSpPr>
        <p:spPr/>
        <p:txBody>
          <a:bodyPr/>
          <a:lstStyle/>
          <a:p>
            <a:fld id="{9D7A0682-3599-3F47-8092-B54BAA1B0875}" type="datetimeFigureOut">
              <a:rPr lang="de-DE" smtClean="0"/>
              <a:t>28.01.2019</a:t>
            </a:fld>
            <a:endParaRPr lang="de-DE"/>
          </a:p>
        </p:txBody>
      </p:sp>
      <p:sp>
        <p:nvSpPr>
          <p:cNvPr id="6" name="Fußzeilenplatzhalter 5"/>
          <p:cNvSpPr>
            <a:spLocks noGrp="1"/>
          </p:cNvSpPr>
          <p:nvPr>
            <p:ph type="ftr" sz="quarter" idx="11"/>
          </p:nvPr>
        </p:nvSpPr>
        <p:spPr>
          <a:xfrm>
            <a:off x="3124200" y="6356350"/>
            <a:ext cx="2895600" cy="365125"/>
          </a:xfrm>
          <a:prstGeom prst="rect">
            <a:avLst/>
          </a:prstGeom>
        </p:spPr>
        <p:txBody>
          <a:bodyPr/>
          <a:lstStyle/>
          <a:p>
            <a:r>
              <a:rPr lang="de-DE" dirty="0"/>
              <a:t>Nicholas </a:t>
            </a:r>
            <a:r>
              <a:rPr lang="de-DE" dirty="0" err="1"/>
              <a:t>Palenker</a:t>
            </a:r>
            <a:r>
              <a:rPr lang="de-DE" dirty="0"/>
              <a:t> | AG Z III | </a:t>
            </a:r>
            <a:r>
              <a:rPr lang="de-DE" dirty="0" err="1"/>
              <a:t>SoSe</a:t>
            </a:r>
            <a:r>
              <a:rPr lang="de-DE" dirty="0"/>
              <a:t> 2014</a:t>
            </a:r>
          </a:p>
        </p:txBody>
      </p:sp>
      <p:sp>
        <p:nvSpPr>
          <p:cNvPr id="7" name="Foliennummernplatzhalter 6"/>
          <p:cNvSpPr>
            <a:spLocks noGrp="1"/>
          </p:cNvSpPr>
          <p:nvPr>
            <p:ph type="sldNum" sz="quarter" idx="12"/>
          </p:nvPr>
        </p:nvSpPr>
        <p:spPr/>
        <p:txBody>
          <a:bodyPr/>
          <a:lstStyle/>
          <a:p>
            <a:fld id="{DB2E6045-750C-E549-A1C7-33031A50EF7E}" type="slidenum">
              <a:rPr lang="de-DE" smtClean="0"/>
              <a:t>‹Nr.›</a:t>
            </a:fld>
            <a:endParaRPr lang="de-DE"/>
          </a:p>
        </p:txBody>
      </p:sp>
    </p:spTree>
    <p:extLst>
      <p:ext uri="{BB962C8B-B14F-4D97-AF65-F5344CB8AC3E}">
        <p14:creationId xmlns:p14="http://schemas.microsoft.com/office/powerpoint/2010/main" val="2501126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Mastertitelformat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7A0682-3599-3F47-8092-B54BAA1B0875}" type="datetimeFigureOut">
              <a:rPr lang="de-DE" smtClean="0"/>
              <a:t>28.01.2019</a:t>
            </a:fld>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2E6045-750C-E549-A1C7-33031A50EF7E}" type="slidenum">
              <a:rPr lang="de-DE" smtClean="0"/>
              <a:t>‹Nr.›</a:t>
            </a:fld>
            <a:endParaRPr lang="de-DE"/>
          </a:p>
        </p:txBody>
      </p:sp>
      <p:pic>
        <p:nvPicPr>
          <p:cNvPr id="7" name="Bild 6"/>
          <p:cNvPicPr>
            <a:picLocks noChangeAspect="1"/>
          </p:cNvPicPr>
          <p:nvPr/>
        </p:nvPicPr>
        <p:blipFill>
          <a:blip r:embed="rId13"/>
          <a:stretch>
            <a:fillRect/>
          </a:stretch>
        </p:blipFill>
        <p:spPr>
          <a:xfrm>
            <a:off x="8155822" y="30598"/>
            <a:ext cx="957575" cy="957575"/>
          </a:xfrm>
          <a:prstGeom prst="rect">
            <a:avLst/>
          </a:prstGeom>
        </p:spPr>
      </p:pic>
      <p:sp>
        <p:nvSpPr>
          <p:cNvPr id="10" name="Fußzeilenplatzhalter 4"/>
          <p:cNvSpPr txBox="1">
            <a:spLocks/>
          </p:cNvSpPr>
          <p:nvPr userDrawn="1"/>
        </p:nvSpPr>
        <p:spPr>
          <a:xfrm>
            <a:off x="52329" y="6356349"/>
            <a:ext cx="9091670" cy="365125"/>
          </a:xfrm>
          <a:prstGeom prst="rect">
            <a:avLst/>
          </a:prstGeom>
        </p:spPr>
        <p:txBody>
          <a:bodyPr vert="horz" lIns="91440" tIns="45720" rIns="91440" bIns="45720" rtlCol="0" anchor="ctr"/>
          <a:lstStyle>
            <a:defPPr>
              <a:defRPr lang="de-DE"/>
            </a:defPPr>
            <a:lvl1pPr marL="0" algn="ct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de-DE" dirty="0"/>
              <a:t>Professor Dr. Christoph G.</a:t>
            </a:r>
            <a:r>
              <a:rPr lang="de-DE" baseline="0" dirty="0"/>
              <a:t> Paulus, LL.M. (Berkeley)</a:t>
            </a:r>
            <a:r>
              <a:rPr lang="de-DE" dirty="0"/>
              <a:t> |</a:t>
            </a:r>
            <a:r>
              <a:rPr lang="de-DE" baseline="0" dirty="0"/>
              <a:t> Lehrstuhl für Bürgerliches Recht, Zivilprozess- und</a:t>
            </a:r>
          </a:p>
          <a:p>
            <a:pPr marL="0" marR="0" indent="0" algn="ctr" defTabSz="457200" rtl="0" eaLnBrk="1" fontAlgn="auto" latinLnBrk="0" hangingPunct="1">
              <a:lnSpc>
                <a:spcPct val="100000"/>
              </a:lnSpc>
              <a:spcBef>
                <a:spcPts val="0"/>
              </a:spcBef>
              <a:spcAft>
                <a:spcPts val="0"/>
              </a:spcAft>
              <a:buClrTx/>
              <a:buSzTx/>
              <a:buFontTx/>
              <a:buNone/>
              <a:tabLst/>
              <a:defRPr/>
            </a:pPr>
            <a:r>
              <a:rPr lang="de-DE" baseline="0" dirty="0"/>
              <a:t>Insolvenzrecht sowie Römisches Recht</a:t>
            </a:r>
            <a:endParaRPr lang="de-DE" dirty="0"/>
          </a:p>
        </p:txBody>
      </p:sp>
      <p:sp>
        <p:nvSpPr>
          <p:cNvPr id="11" name="Foliennummernplatzhalter 5"/>
          <p:cNvSpPr txBox="1">
            <a:spLocks/>
          </p:cNvSpPr>
          <p:nvPr/>
        </p:nvSpPr>
        <p:spPr>
          <a:xfrm>
            <a:off x="6553200" y="6369788"/>
            <a:ext cx="2133600" cy="365125"/>
          </a:xfrm>
          <a:prstGeom prst="rect">
            <a:avLst/>
          </a:prstGeom>
        </p:spPr>
        <p:txBody>
          <a:bodyPr vert="horz" lIns="91440" tIns="45720" rIns="91440" bIns="45720" rtlCol="0" anchor="ctr"/>
          <a:lstStyle>
            <a:defPPr>
              <a:defRPr lang="de-DE"/>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B2E6045-750C-E549-A1C7-33031A50EF7E}" type="slidenum">
              <a:rPr lang="de-DE" smtClean="0"/>
              <a:pPr/>
              <a:t>‹Nr.›</a:t>
            </a:fld>
            <a:endParaRPr lang="de-DE"/>
          </a:p>
        </p:txBody>
      </p:sp>
      <p:sp>
        <p:nvSpPr>
          <p:cNvPr id="12" name="Datumsplatzhalter 3"/>
          <p:cNvSpPr txBox="1">
            <a:spLocks/>
          </p:cNvSpPr>
          <p:nvPr/>
        </p:nvSpPr>
        <p:spPr>
          <a:xfrm>
            <a:off x="457200" y="6369788"/>
            <a:ext cx="2133600" cy="365125"/>
          </a:xfrm>
          <a:prstGeom prst="rect">
            <a:avLst/>
          </a:prstGeom>
        </p:spPr>
        <p:txBody>
          <a:bodyPr vert="horz" lIns="91440" tIns="45720" rIns="91440" bIns="45720" rtlCol="0" anchor="ctr"/>
          <a:lstStyle>
            <a:defPPr>
              <a:defRPr lang="de-DE"/>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9D7A0682-3599-3F47-8092-B54BAA1B0875}" type="datetimeFigureOut">
              <a:rPr lang="de-DE" smtClean="0"/>
              <a:pPr/>
              <a:t>28.01.2019</a:t>
            </a:fld>
            <a:endParaRPr lang="de-DE" dirty="0"/>
          </a:p>
        </p:txBody>
      </p:sp>
    </p:spTree>
    <p:extLst>
      <p:ext uri="{BB962C8B-B14F-4D97-AF65-F5344CB8AC3E}">
        <p14:creationId xmlns:p14="http://schemas.microsoft.com/office/powerpoint/2010/main" val="3702712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223949"/>
            <a:ext cx="7772400" cy="3049657"/>
          </a:xfrm>
        </p:spPr>
        <p:txBody>
          <a:bodyPr>
            <a:noAutofit/>
          </a:bodyPr>
          <a:lstStyle/>
          <a:p>
            <a:r>
              <a:rPr lang="de-DE" sz="3800" i="1" dirty="0" err="1"/>
              <a:t>Digesten</a:t>
            </a:r>
            <a:r>
              <a:rPr lang="de-DE" sz="3800" i="1" dirty="0"/>
              <a:t> - Beispiele</a:t>
            </a:r>
          </a:p>
        </p:txBody>
      </p:sp>
      <p:sp>
        <p:nvSpPr>
          <p:cNvPr id="3" name="Untertitel 2"/>
          <p:cNvSpPr>
            <a:spLocks noGrp="1"/>
          </p:cNvSpPr>
          <p:nvPr>
            <p:ph type="subTitle" idx="1"/>
          </p:nvPr>
        </p:nvSpPr>
        <p:spPr>
          <a:xfrm>
            <a:off x="1371600" y="3606561"/>
            <a:ext cx="6400800" cy="1752600"/>
          </a:xfrm>
        </p:spPr>
        <p:txBody>
          <a:bodyPr/>
          <a:lstStyle/>
          <a:p>
            <a:endParaRPr lang="de-DE" dirty="0"/>
          </a:p>
          <a:p>
            <a:endParaRPr lang="de-DE" dirty="0"/>
          </a:p>
        </p:txBody>
      </p:sp>
    </p:spTree>
    <p:extLst>
      <p:ext uri="{BB962C8B-B14F-4D97-AF65-F5344CB8AC3E}">
        <p14:creationId xmlns:p14="http://schemas.microsoft.com/office/powerpoint/2010/main" val="4292474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EA00C22-E1BD-5841-8E60-76F0240241A8}"/>
              </a:ext>
            </a:extLst>
          </p:cNvPr>
          <p:cNvSpPr>
            <a:spLocks noGrp="1"/>
          </p:cNvSpPr>
          <p:nvPr>
            <p:ph type="title"/>
          </p:nvPr>
        </p:nvSpPr>
        <p:spPr/>
        <p:txBody>
          <a:bodyPr/>
          <a:lstStyle/>
          <a:p>
            <a:r>
              <a:rPr lang="de-DE" dirty="0"/>
              <a:t>Abstraktionsprinzip (2)</a:t>
            </a:r>
          </a:p>
        </p:txBody>
      </p:sp>
      <p:sp>
        <p:nvSpPr>
          <p:cNvPr id="3" name="Inhaltsplatzhalter 2">
            <a:extLst>
              <a:ext uri="{FF2B5EF4-FFF2-40B4-BE49-F238E27FC236}">
                <a16:creationId xmlns:a16="http://schemas.microsoft.com/office/drawing/2014/main" xmlns="" id="{72FF4207-3647-B34D-BF0E-5E209A5EB2F3}"/>
              </a:ext>
            </a:extLst>
          </p:cNvPr>
          <p:cNvSpPr>
            <a:spLocks noGrp="1"/>
          </p:cNvSpPr>
          <p:nvPr>
            <p:ph idx="1"/>
          </p:nvPr>
        </p:nvSpPr>
        <p:spPr/>
        <p:txBody>
          <a:bodyPr>
            <a:normAutofit fontScale="85000" lnSpcReduction="10000"/>
          </a:bodyPr>
          <a:lstStyle/>
          <a:p>
            <a:r>
              <a:rPr lang="de-DE" dirty="0" err="1"/>
              <a:t>Iulian</a:t>
            </a:r>
            <a:r>
              <a:rPr lang="de-DE" dirty="0"/>
              <a:t>: Wenn wir uns über die übergebene Sache einig sind, uneinig aber über den Grund für die Übergabe, sehe ich keinen Grund, warum die Übergabe nicht wirksam sein soll. Ein Beispiel wäre, dass ich mich auf Grund eines Testamentes verpflichtet glaube, dir Land zu übertragen, und du glaubst, ich schuldete es dir aus einer Stipulation. Oder, wenn ich dir Münzen als Geschenk gebe und du sie als Darlehen nimmst, steht fest, dass unsere unterschiedliche Vorstellung vom Grund des Gebens und Empfangens kein Hindernis für den Eigentumserwerb </a:t>
            </a:r>
            <a:r>
              <a:rPr lang="de-DE" dirty="0" err="1"/>
              <a:t>darstelllt</a:t>
            </a:r>
            <a:r>
              <a:rPr lang="de-DE" dirty="0"/>
              <a:t>.</a:t>
            </a:r>
          </a:p>
        </p:txBody>
      </p:sp>
    </p:spTree>
    <p:extLst>
      <p:ext uri="{BB962C8B-B14F-4D97-AF65-F5344CB8AC3E}">
        <p14:creationId xmlns:p14="http://schemas.microsoft.com/office/powerpoint/2010/main" val="11026922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CDD0912-3959-D945-8E46-685AC13E5BA4}"/>
              </a:ext>
            </a:extLst>
          </p:cNvPr>
          <p:cNvSpPr>
            <a:spLocks noGrp="1"/>
          </p:cNvSpPr>
          <p:nvPr>
            <p:ph type="title"/>
          </p:nvPr>
        </p:nvSpPr>
        <p:spPr/>
        <p:txBody>
          <a:bodyPr/>
          <a:lstStyle/>
          <a:p>
            <a:r>
              <a:rPr lang="de-DE" dirty="0"/>
              <a:t>Abstraktionsprinzip (3)</a:t>
            </a:r>
          </a:p>
        </p:txBody>
      </p:sp>
      <p:sp>
        <p:nvSpPr>
          <p:cNvPr id="3" name="Inhaltsplatzhalter 2">
            <a:extLst>
              <a:ext uri="{FF2B5EF4-FFF2-40B4-BE49-F238E27FC236}">
                <a16:creationId xmlns:a16="http://schemas.microsoft.com/office/drawing/2014/main" xmlns="" id="{C9E780AE-CE9C-A745-A65C-EB48F3FB9F1B}"/>
              </a:ext>
            </a:extLst>
          </p:cNvPr>
          <p:cNvSpPr>
            <a:spLocks noGrp="1"/>
          </p:cNvSpPr>
          <p:nvPr>
            <p:ph idx="1"/>
          </p:nvPr>
        </p:nvSpPr>
        <p:spPr/>
        <p:txBody>
          <a:bodyPr>
            <a:normAutofit lnSpcReduction="10000"/>
          </a:bodyPr>
          <a:lstStyle/>
          <a:p>
            <a:r>
              <a:rPr lang="de-DE" dirty="0"/>
              <a:t>Ulpian: Wenn ich dir Geld in der Absicht gebe, es dir zu schenken, du es aber als Darlehen annimmst, liegt, wie </a:t>
            </a:r>
            <a:r>
              <a:rPr lang="de-DE" dirty="0" err="1"/>
              <a:t>Iulian</a:t>
            </a:r>
            <a:r>
              <a:rPr lang="de-DE" dirty="0"/>
              <a:t> schreibt, eine Schenkung nicht vor; doch müsse man in Betracht ziehen, ob ein Darlehen vorliegt. Und ich meine, dass auch kein Darlehen gegeben ist und mehr dafür spricht, dass die Münzen nicht Eigentum des Empfängers werden, da dieser beim Empfang eine andere Vorstellung hatte.</a:t>
            </a:r>
          </a:p>
        </p:txBody>
      </p:sp>
    </p:spTree>
    <p:extLst>
      <p:ext uri="{BB962C8B-B14F-4D97-AF65-F5344CB8AC3E}">
        <p14:creationId xmlns:p14="http://schemas.microsoft.com/office/powerpoint/2010/main" val="4177707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2245CAF-733A-004A-BA81-40F527BD3EF2}"/>
              </a:ext>
            </a:extLst>
          </p:cNvPr>
          <p:cNvSpPr>
            <a:spLocks noGrp="1"/>
          </p:cNvSpPr>
          <p:nvPr>
            <p:ph type="title"/>
          </p:nvPr>
        </p:nvSpPr>
        <p:spPr/>
        <p:txBody>
          <a:bodyPr/>
          <a:lstStyle/>
          <a:p>
            <a:r>
              <a:rPr lang="de-DE" dirty="0"/>
              <a:t>Abstraktionsprinzip (4)</a:t>
            </a:r>
          </a:p>
        </p:txBody>
      </p:sp>
      <p:sp>
        <p:nvSpPr>
          <p:cNvPr id="3" name="Inhaltsplatzhalter 2">
            <a:extLst>
              <a:ext uri="{FF2B5EF4-FFF2-40B4-BE49-F238E27FC236}">
                <a16:creationId xmlns:a16="http://schemas.microsoft.com/office/drawing/2014/main" xmlns="" id="{DD654D05-12B8-6449-8E40-3C0189D7F342}"/>
              </a:ext>
            </a:extLst>
          </p:cNvPr>
          <p:cNvSpPr>
            <a:spLocks noGrp="1"/>
          </p:cNvSpPr>
          <p:nvPr>
            <p:ph idx="1"/>
          </p:nvPr>
        </p:nvSpPr>
        <p:spPr/>
        <p:txBody>
          <a:bodyPr/>
          <a:lstStyle/>
          <a:p>
            <a:r>
              <a:rPr lang="de-DE" dirty="0" err="1"/>
              <a:t>Savigny</a:t>
            </a:r>
            <a:r>
              <a:rPr lang="de-DE" dirty="0"/>
              <a:t>: Hierauf gründet sich die Tatsache, dass jede Tradition ihrer Natur nach ein wahrer Vertrag ist und dass die </a:t>
            </a:r>
            <a:r>
              <a:rPr lang="de-DE" dirty="0" err="1"/>
              <a:t>iusta</a:t>
            </a:r>
            <a:r>
              <a:rPr lang="de-DE" dirty="0"/>
              <a:t> causa nichts als diesen Vertrag ausdrückt. Aber es braucht nicht ein obligatorischer Vertrag zu sein, denn sonst würden wir wieder in den gerügten Fehler verfallen, sondern sie ist ein wahrer dinglicher Vertrag, ein Vertrag des Sachenrechts</a:t>
            </a:r>
          </a:p>
        </p:txBody>
      </p:sp>
    </p:spTree>
    <p:extLst>
      <p:ext uri="{BB962C8B-B14F-4D97-AF65-F5344CB8AC3E}">
        <p14:creationId xmlns:p14="http://schemas.microsoft.com/office/powerpoint/2010/main" val="3651578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A151192-CC64-F24D-A234-8CF69B110BCF}"/>
              </a:ext>
            </a:extLst>
          </p:cNvPr>
          <p:cNvSpPr>
            <a:spLocks noGrp="1"/>
          </p:cNvSpPr>
          <p:nvPr>
            <p:ph type="title"/>
          </p:nvPr>
        </p:nvSpPr>
        <p:spPr/>
        <p:txBody>
          <a:bodyPr/>
          <a:lstStyle/>
          <a:p>
            <a:r>
              <a:rPr lang="de-DE" dirty="0" err="1"/>
              <a:t>Digestenexegese</a:t>
            </a:r>
            <a:r>
              <a:rPr lang="de-DE" dirty="0"/>
              <a:t> (1)</a:t>
            </a:r>
          </a:p>
        </p:txBody>
      </p:sp>
      <p:sp>
        <p:nvSpPr>
          <p:cNvPr id="3" name="Inhaltsplatzhalter 2">
            <a:extLst>
              <a:ext uri="{FF2B5EF4-FFF2-40B4-BE49-F238E27FC236}">
                <a16:creationId xmlns:a16="http://schemas.microsoft.com/office/drawing/2014/main" xmlns="" id="{FBEF4748-2C9B-B748-9187-0F83BCDADD6D}"/>
              </a:ext>
            </a:extLst>
          </p:cNvPr>
          <p:cNvSpPr>
            <a:spLocks noGrp="1"/>
          </p:cNvSpPr>
          <p:nvPr>
            <p:ph idx="1"/>
          </p:nvPr>
        </p:nvSpPr>
        <p:spPr/>
        <p:txBody>
          <a:bodyPr>
            <a:normAutofit fontScale="70000" lnSpcReduction="20000"/>
          </a:bodyPr>
          <a:lstStyle/>
          <a:p>
            <a:pPr marL="0" indent="0">
              <a:buNone/>
            </a:pPr>
            <a:r>
              <a:rPr lang="de-DE" dirty="0"/>
              <a:t>D 36.1.26pr. = </a:t>
            </a:r>
            <a:r>
              <a:rPr lang="de-DE" dirty="0" err="1"/>
              <a:t>Iul</a:t>
            </a:r>
            <a:r>
              <a:rPr lang="de-DE" dirty="0"/>
              <a:t>. 36 </a:t>
            </a:r>
            <a:r>
              <a:rPr lang="de-DE" dirty="0" err="1"/>
              <a:t>dig</a:t>
            </a:r>
            <a:r>
              <a:rPr lang="de-DE" dirty="0"/>
              <a:t>.</a:t>
            </a:r>
          </a:p>
          <a:p>
            <a:pPr marL="0" indent="0">
              <a:buNone/>
            </a:pPr>
            <a:r>
              <a:rPr lang="en-US" i="1" dirty="0" err="1"/>
              <a:t>Quidam</a:t>
            </a:r>
            <a:r>
              <a:rPr lang="en-US" i="1" dirty="0"/>
              <a:t> </a:t>
            </a:r>
            <a:r>
              <a:rPr lang="en-US" i="1" dirty="0" err="1"/>
              <a:t>ita</a:t>
            </a:r>
            <a:r>
              <a:rPr lang="en-US" i="1" dirty="0"/>
              <a:t> in </a:t>
            </a:r>
            <a:r>
              <a:rPr lang="en-US" i="1" dirty="0" err="1"/>
              <a:t>testamento</a:t>
            </a:r>
            <a:r>
              <a:rPr lang="en-US" i="1" dirty="0"/>
              <a:t> </a:t>
            </a:r>
            <a:r>
              <a:rPr lang="en-US" i="1" dirty="0" err="1"/>
              <a:t>scripserat</a:t>
            </a:r>
            <a:r>
              <a:rPr lang="en-US" i="1" dirty="0"/>
              <a:t>: ,a </a:t>
            </a:r>
            <a:r>
              <a:rPr lang="en-US" i="1" dirty="0" err="1"/>
              <a:t>te</a:t>
            </a:r>
            <a:r>
              <a:rPr lang="en-US" i="1" dirty="0"/>
              <a:t>, </a:t>
            </a:r>
            <a:r>
              <a:rPr lang="en-US" i="1" dirty="0" err="1"/>
              <a:t>heres</a:t>
            </a:r>
            <a:r>
              <a:rPr lang="en-US" i="1" dirty="0"/>
              <a:t>, </a:t>
            </a:r>
            <a:r>
              <a:rPr lang="en-US" i="1" dirty="0" err="1"/>
              <a:t>peto</a:t>
            </a:r>
            <a:r>
              <a:rPr lang="en-US" i="1" dirty="0"/>
              <a:t> </a:t>
            </a:r>
            <a:r>
              <a:rPr lang="en-US" i="1" dirty="0" err="1"/>
              <a:t>fideique</a:t>
            </a:r>
            <a:r>
              <a:rPr lang="en-US" i="1" dirty="0"/>
              <a:t> </a:t>
            </a:r>
            <a:r>
              <a:rPr lang="en-US" i="1" dirty="0" err="1"/>
              <a:t>tuae</a:t>
            </a:r>
            <a:r>
              <a:rPr lang="en-US" i="1" dirty="0"/>
              <a:t> </a:t>
            </a:r>
            <a:r>
              <a:rPr lang="en-US" i="1" dirty="0" err="1"/>
              <a:t>committo</a:t>
            </a:r>
            <a:r>
              <a:rPr lang="en-US" i="1" dirty="0"/>
              <a:t>, </a:t>
            </a:r>
            <a:r>
              <a:rPr lang="en-US" i="1" dirty="0" err="1"/>
              <a:t>ut</a:t>
            </a:r>
            <a:r>
              <a:rPr lang="en-US" i="1" dirty="0"/>
              <a:t> </a:t>
            </a:r>
            <a:r>
              <a:rPr lang="en-US" i="1" dirty="0" err="1"/>
              <a:t>quidquid</a:t>
            </a:r>
            <a:r>
              <a:rPr lang="en-US" i="1" dirty="0"/>
              <a:t> ex </a:t>
            </a:r>
            <a:r>
              <a:rPr lang="en-US" i="1" dirty="0" err="1"/>
              <a:t>hereditate</a:t>
            </a:r>
            <a:r>
              <a:rPr lang="en-US" i="1" dirty="0"/>
              <a:t> </a:t>
            </a:r>
            <a:r>
              <a:rPr lang="en-US" i="1" dirty="0" err="1"/>
              <a:t>mea</a:t>
            </a:r>
            <a:r>
              <a:rPr lang="en-US" i="1" dirty="0"/>
              <a:t> ad </a:t>
            </a:r>
            <a:r>
              <a:rPr lang="en-US" i="1" dirty="0" err="1"/>
              <a:t>te</a:t>
            </a:r>
            <a:r>
              <a:rPr lang="en-US" i="1" dirty="0"/>
              <a:t> </a:t>
            </a:r>
            <a:r>
              <a:rPr lang="en-US" i="1" dirty="0" err="1"/>
              <a:t>pervenerit</a:t>
            </a:r>
            <a:r>
              <a:rPr lang="en-US" i="1" dirty="0"/>
              <a:t>, </a:t>
            </a:r>
            <a:r>
              <a:rPr lang="en-US" i="1" dirty="0" err="1"/>
              <a:t>filio</a:t>
            </a:r>
            <a:r>
              <a:rPr lang="en-US" i="1" dirty="0"/>
              <a:t> </a:t>
            </a:r>
            <a:r>
              <a:rPr lang="en-US" i="1" dirty="0" err="1"/>
              <a:t>meo</a:t>
            </a:r>
            <a:r>
              <a:rPr lang="en-US" i="1" dirty="0"/>
              <a:t> prima </a:t>
            </a:r>
            <a:r>
              <a:rPr lang="en-US" i="1" dirty="0" err="1"/>
              <a:t>quaque</a:t>
            </a:r>
            <a:r>
              <a:rPr lang="en-US" i="1" dirty="0"/>
              <a:t> die </a:t>
            </a:r>
            <a:r>
              <a:rPr lang="en-US" i="1" dirty="0" err="1"/>
              <a:t>aut</a:t>
            </a:r>
            <a:r>
              <a:rPr lang="en-US" i="1" dirty="0"/>
              <a:t>, </a:t>
            </a:r>
            <a:r>
              <a:rPr lang="en-US" i="1" dirty="0" err="1"/>
              <a:t>si</a:t>
            </a:r>
            <a:r>
              <a:rPr lang="en-US" i="1" dirty="0"/>
              <a:t> </a:t>
            </a:r>
            <a:r>
              <a:rPr lang="en-US" i="1" dirty="0" err="1"/>
              <a:t>prius</a:t>
            </a:r>
            <a:r>
              <a:rPr lang="en-US" i="1" dirty="0"/>
              <a:t> quid </a:t>
            </a:r>
            <a:r>
              <a:rPr lang="en-US" i="1" dirty="0" err="1"/>
              <a:t>ei</a:t>
            </a:r>
            <a:r>
              <a:rPr lang="en-US" i="1" dirty="0"/>
              <a:t> </a:t>
            </a:r>
            <a:r>
              <a:rPr lang="en-US" i="1" dirty="0" err="1"/>
              <a:t>acciderit</a:t>
            </a:r>
            <a:r>
              <a:rPr lang="en-US" i="1" dirty="0"/>
              <a:t>,</a:t>
            </a:r>
            <a:r>
              <a:rPr lang="de-DE" i="1" dirty="0"/>
              <a:t> </a:t>
            </a:r>
            <a:r>
              <a:rPr lang="en-US" i="1" dirty="0" err="1"/>
              <a:t>matri</a:t>
            </a:r>
            <a:r>
              <a:rPr lang="en-US" i="1" dirty="0"/>
              <a:t> </a:t>
            </a:r>
            <a:r>
              <a:rPr lang="en-US" i="1" dirty="0" err="1"/>
              <a:t>eius</a:t>
            </a:r>
            <a:r>
              <a:rPr lang="en-US" i="1" dirty="0"/>
              <a:t> des </a:t>
            </a:r>
            <a:r>
              <a:rPr lang="en-US" i="1" dirty="0" err="1"/>
              <a:t>reddas</a:t>
            </a:r>
            <a:r>
              <a:rPr lang="en-US" i="1" dirty="0"/>
              <a:t>', </a:t>
            </a:r>
            <a:r>
              <a:rPr lang="en-US" i="1" dirty="0" err="1"/>
              <a:t>quaeritur</a:t>
            </a:r>
            <a:r>
              <a:rPr lang="en-US" i="1" dirty="0"/>
              <a:t>, cum </a:t>
            </a:r>
            <a:r>
              <a:rPr lang="en-US" i="1" dirty="0" err="1"/>
              <a:t>antequam</a:t>
            </a:r>
            <a:r>
              <a:rPr lang="en-US" i="1" dirty="0"/>
              <a:t> </a:t>
            </a:r>
            <a:r>
              <a:rPr lang="en-US" i="1" dirty="0" err="1"/>
              <a:t>adeatur</a:t>
            </a:r>
            <a:r>
              <a:rPr lang="en-US" i="1" dirty="0"/>
              <a:t> </a:t>
            </a:r>
            <a:r>
              <a:rPr lang="en-US" i="1" dirty="0" err="1"/>
              <a:t>hereditas</a:t>
            </a:r>
            <a:r>
              <a:rPr lang="en-US" i="1" dirty="0"/>
              <a:t> </a:t>
            </a:r>
            <a:r>
              <a:rPr lang="en-US" i="1" dirty="0" err="1"/>
              <a:t>puer</a:t>
            </a:r>
            <a:r>
              <a:rPr lang="en-US" i="1" dirty="0"/>
              <a:t> </a:t>
            </a:r>
            <a:r>
              <a:rPr lang="en-US" i="1" dirty="0" err="1"/>
              <a:t>decesserit</a:t>
            </a:r>
            <a:r>
              <a:rPr lang="en-US" i="1" dirty="0"/>
              <a:t>, an fideicommissum </a:t>
            </a:r>
            <a:r>
              <a:rPr lang="en-US" i="1" dirty="0" err="1"/>
              <a:t>matri</a:t>
            </a:r>
            <a:r>
              <a:rPr lang="en-US" i="1" dirty="0"/>
              <a:t> </a:t>
            </a:r>
            <a:r>
              <a:rPr lang="en-US" i="1" dirty="0" err="1"/>
              <a:t>debeatur</a:t>
            </a:r>
            <a:r>
              <a:rPr lang="en-US" i="1" dirty="0"/>
              <a:t>. </a:t>
            </a:r>
            <a:r>
              <a:rPr lang="en-US" i="1" dirty="0" err="1"/>
              <a:t>respondi</a:t>
            </a:r>
            <a:r>
              <a:rPr lang="en-US" i="1" dirty="0"/>
              <a:t>, </a:t>
            </a:r>
            <a:r>
              <a:rPr lang="en-US" i="1" dirty="0" err="1"/>
              <a:t>si</a:t>
            </a:r>
            <a:r>
              <a:rPr lang="en-US" i="1" dirty="0"/>
              <a:t> </a:t>
            </a:r>
            <a:r>
              <a:rPr lang="en-US" i="1" dirty="0" err="1"/>
              <a:t>puer</a:t>
            </a:r>
            <a:r>
              <a:rPr lang="en-US" i="1" dirty="0"/>
              <a:t>, </a:t>
            </a:r>
            <a:r>
              <a:rPr lang="en-US" i="1" dirty="0" err="1"/>
              <a:t>antequam</a:t>
            </a:r>
            <a:r>
              <a:rPr lang="en-US" i="1" dirty="0"/>
              <a:t> dies </a:t>
            </a:r>
            <a:r>
              <a:rPr lang="en-US" i="1" dirty="0" err="1"/>
              <a:t>fideicommissi</a:t>
            </a:r>
            <a:r>
              <a:rPr lang="en-US" i="1" dirty="0"/>
              <a:t> </a:t>
            </a:r>
            <a:r>
              <a:rPr lang="en-US" i="1" dirty="0" err="1"/>
              <a:t>cedat</a:t>
            </a:r>
            <a:r>
              <a:rPr lang="en-US" i="1" dirty="0"/>
              <a:t>, </a:t>
            </a:r>
            <a:r>
              <a:rPr lang="en-US" i="1" dirty="0" err="1"/>
              <a:t>decessisset</a:t>
            </a:r>
            <a:r>
              <a:rPr lang="en-US" i="1" dirty="0"/>
              <a:t>, fideicommissum </a:t>
            </a:r>
            <a:r>
              <a:rPr lang="en-US" i="1" dirty="0" err="1"/>
              <a:t>translatum</a:t>
            </a:r>
            <a:r>
              <a:rPr lang="en-US" i="1" dirty="0"/>
              <a:t> </a:t>
            </a:r>
            <a:r>
              <a:rPr lang="en-US" i="1" dirty="0" err="1"/>
              <a:t>esse</a:t>
            </a:r>
            <a:r>
              <a:rPr lang="en-US" i="1" dirty="0"/>
              <a:t> ad </a:t>
            </a:r>
            <a:r>
              <a:rPr lang="en-US" i="1" dirty="0" err="1"/>
              <a:t>matrem</a:t>
            </a:r>
            <a:r>
              <a:rPr lang="en-US" i="1" dirty="0"/>
              <a:t>, </a:t>
            </a:r>
            <a:r>
              <a:rPr lang="en-US" i="1" dirty="0" err="1"/>
              <a:t>postea</a:t>
            </a:r>
            <a:r>
              <a:rPr lang="en-US" i="1" dirty="0"/>
              <a:t> </a:t>
            </a:r>
            <a:r>
              <a:rPr lang="en-US" i="1" dirty="0" err="1"/>
              <a:t>autem</a:t>
            </a:r>
            <a:r>
              <a:rPr lang="en-US" i="1" dirty="0"/>
              <a:t> </a:t>
            </a:r>
            <a:r>
              <a:rPr lang="en-US" i="1" dirty="0" err="1"/>
              <a:t>quam</a:t>
            </a:r>
            <a:r>
              <a:rPr lang="en-US" i="1" dirty="0"/>
              <a:t> dies </a:t>
            </a:r>
            <a:r>
              <a:rPr lang="en-US" i="1" dirty="0" err="1"/>
              <a:t>fideicommissi</a:t>
            </a:r>
            <a:r>
              <a:rPr lang="en-US" i="1" dirty="0"/>
              <a:t> </a:t>
            </a:r>
            <a:r>
              <a:rPr lang="en-US" i="1" dirty="0" err="1"/>
              <a:t>cessit</a:t>
            </a:r>
            <a:r>
              <a:rPr lang="en-US" i="1" dirty="0"/>
              <a:t> </a:t>
            </a:r>
            <a:r>
              <a:rPr lang="en-US" i="1" dirty="0" err="1"/>
              <a:t>si</a:t>
            </a:r>
            <a:r>
              <a:rPr lang="en-US" i="1" dirty="0"/>
              <a:t> </a:t>
            </a:r>
            <a:r>
              <a:rPr lang="en-US" i="1" dirty="0" err="1"/>
              <a:t>decesserit</a:t>
            </a:r>
            <a:r>
              <a:rPr lang="en-US" i="1" dirty="0"/>
              <a:t>, ad </a:t>
            </a:r>
            <a:r>
              <a:rPr lang="en-US" i="1" dirty="0" err="1"/>
              <a:t>heredem</a:t>
            </a:r>
            <a:r>
              <a:rPr lang="en-US" i="1" dirty="0"/>
              <a:t> </a:t>
            </a:r>
            <a:r>
              <a:rPr lang="en-US" i="1" dirty="0" err="1"/>
              <a:t>pueri</a:t>
            </a:r>
            <a:r>
              <a:rPr lang="en-US" i="1" dirty="0"/>
              <a:t> fideicommissum </a:t>
            </a:r>
            <a:r>
              <a:rPr lang="en-US" i="1" dirty="0" err="1"/>
              <a:t>pertinere</a:t>
            </a:r>
            <a:r>
              <a:rPr lang="en-US" i="1" dirty="0"/>
              <a:t>. </a:t>
            </a:r>
            <a:r>
              <a:rPr lang="en-US" i="1" dirty="0" err="1"/>
              <a:t>sed</a:t>
            </a:r>
            <a:r>
              <a:rPr lang="en-US" i="1" dirty="0"/>
              <a:t> an </a:t>
            </a:r>
            <a:r>
              <a:rPr lang="en-US" i="1" dirty="0" err="1"/>
              <a:t>ea</a:t>
            </a:r>
            <a:r>
              <a:rPr lang="en-US" i="1" dirty="0"/>
              <a:t> </a:t>
            </a:r>
            <a:r>
              <a:rPr lang="en-US" i="1" dirty="0" err="1"/>
              <a:t>voluntas</a:t>
            </a:r>
            <a:r>
              <a:rPr lang="en-US" i="1" dirty="0"/>
              <a:t> </a:t>
            </a:r>
            <a:r>
              <a:rPr lang="en-US" i="1" dirty="0" err="1"/>
              <a:t>fuit</a:t>
            </a:r>
            <a:r>
              <a:rPr lang="en-US" i="1" dirty="0"/>
              <a:t> </a:t>
            </a:r>
            <a:r>
              <a:rPr lang="en-US" i="1" dirty="0" err="1"/>
              <a:t>patris</a:t>
            </a:r>
            <a:r>
              <a:rPr lang="en-US" i="1" dirty="0"/>
              <a:t> </a:t>
            </a:r>
            <a:r>
              <a:rPr lang="en-US" i="1" dirty="0" err="1"/>
              <a:t>familias</a:t>
            </a:r>
            <a:r>
              <a:rPr lang="en-US" i="1" dirty="0"/>
              <a:t>, </a:t>
            </a:r>
            <a:r>
              <a:rPr lang="en-US" i="1" dirty="0" err="1"/>
              <a:t>ut</a:t>
            </a:r>
            <a:r>
              <a:rPr lang="en-US" i="1" dirty="0"/>
              <a:t>, </a:t>
            </a:r>
            <a:r>
              <a:rPr lang="en-US" i="1" dirty="0" err="1"/>
              <a:t>si</a:t>
            </a:r>
            <a:r>
              <a:rPr lang="en-US" i="1" dirty="0"/>
              <a:t> ante </a:t>
            </a:r>
            <a:r>
              <a:rPr lang="en-US" i="1" dirty="0" err="1"/>
              <a:t>restitutum</a:t>
            </a:r>
            <a:r>
              <a:rPr lang="en-US" i="1" dirty="0"/>
              <a:t> fideicommissum </a:t>
            </a:r>
            <a:r>
              <a:rPr lang="en-US" i="1" dirty="0" err="1"/>
              <a:t>puer</a:t>
            </a:r>
            <a:r>
              <a:rPr lang="en-US" i="1" dirty="0"/>
              <a:t> </a:t>
            </a:r>
            <a:r>
              <a:rPr lang="en-US" i="1" dirty="0" err="1"/>
              <a:t>decessisset</a:t>
            </a:r>
            <a:r>
              <a:rPr lang="en-US" i="1" dirty="0"/>
              <a:t> </a:t>
            </a:r>
            <a:r>
              <a:rPr lang="en-US" i="1" dirty="0" err="1"/>
              <a:t>matri</a:t>
            </a:r>
            <a:r>
              <a:rPr lang="en-US" i="1" dirty="0"/>
              <a:t> </a:t>
            </a:r>
            <a:r>
              <a:rPr lang="en-US" i="1" dirty="0" err="1"/>
              <a:t>potius</a:t>
            </a:r>
            <a:r>
              <a:rPr lang="en-US" i="1" dirty="0"/>
              <a:t> </a:t>
            </a:r>
            <a:r>
              <a:rPr lang="en-US" i="1" dirty="0" err="1"/>
              <a:t>quam</a:t>
            </a:r>
            <a:r>
              <a:rPr lang="en-US" i="1" dirty="0"/>
              <a:t> </a:t>
            </a:r>
            <a:r>
              <a:rPr lang="en-US" i="1" dirty="0" err="1"/>
              <a:t>heredibus</a:t>
            </a:r>
            <a:r>
              <a:rPr lang="en-US" i="1" dirty="0"/>
              <a:t> </a:t>
            </a:r>
            <a:r>
              <a:rPr lang="en-US" i="1" dirty="0" err="1"/>
              <a:t>praestaretur</a:t>
            </a:r>
            <a:r>
              <a:rPr lang="en-US" i="1" dirty="0"/>
              <a:t>, praetor </a:t>
            </a:r>
            <a:r>
              <a:rPr lang="en-US" i="1" dirty="0" err="1"/>
              <a:t>aestimabit</a:t>
            </a:r>
            <a:r>
              <a:rPr lang="en-US" i="1" dirty="0"/>
              <a:t> ex persona </a:t>
            </a:r>
            <a:r>
              <a:rPr lang="en-US" i="1" dirty="0" err="1"/>
              <a:t>matris</a:t>
            </a:r>
            <a:r>
              <a:rPr lang="en-US" i="1" dirty="0"/>
              <a:t> et ex persona </a:t>
            </a:r>
            <a:r>
              <a:rPr lang="en-US" i="1" dirty="0" err="1"/>
              <a:t>heredis</a:t>
            </a:r>
            <a:r>
              <a:rPr lang="en-US" i="1" dirty="0"/>
              <a:t> </a:t>
            </a:r>
            <a:r>
              <a:rPr lang="en-US" i="1" dirty="0" err="1"/>
              <a:t>pueri</a:t>
            </a:r>
            <a:r>
              <a:rPr lang="en-US" i="1" dirty="0"/>
              <a:t>. MARCELLUS: </a:t>
            </a:r>
            <a:r>
              <a:rPr lang="en-US" i="1" dirty="0" err="1"/>
              <a:t>sed</a:t>
            </a:r>
            <a:r>
              <a:rPr lang="en-US" i="1" dirty="0"/>
              <a:t> </a:t>
            </a:r>
            <a:r>
              <a:rPr lang="en-US" i="1" dirty="0" err="1"/>
              <a:t>testatoris</a:t>
            </a:r>
            <a:r>
              <a:rPr lang="en-US" i="1" dirty="0"/>
              <a:t> </a:t>
            </a:r>
            <a:r>
              <a:rPr lang="en-US" i="1" dirty="0" err="1"/>
              <a:t>voluntas</a:t>
            </a:r>
            <a:r>
              <a:rPr lang="en-US" i="1" dirty="0"/>
              <a:t> </a:t>
            </a:r>
            <a:r>
              <a:rPr lang="en-US" i="1" dirty="0" err="1"/>
              <a:t>congruum</a:t>
            </a:r>
            <a:r>
              <a:rPr lang="en-US" i="1" dirty="0"/>
              <a:t> </a:t>
            </a:r>
            <a:r>
              <a:rPr lang="en-US" i="1" dirty="0" err="1"/>
              <a:t>est</a:t>
            </a:r>
            <a:r>
              <a:rPr lang="en-US" i="1" dirty="0"/>
              <a:t>, </a:t>
            </a:r>
            <a:r>
              <a:rPr lang="en-US" i="1" dirty="0" err="1"/>
              <a:t>quandocumque</a:t>
            </a:r>
            <a:r>
              <a:rPr lang="en-US" i="1" dirty="0"/>
              <a:t> </a:t>
            </a:r>
            <a:r>
              <a:rPr lang="en-US" i="1" dirty="0" err="1"/>
              <a:t>puer</a:t>
            </a:r>
            <a:r>
              <a:rPr lang="en-US" i="1" dirty="0"/>
              <a:t> </a:t>
            </a:r>
            <a:r>
              <a:rPr lang="en-US" i="1" dirty="0" err="1"/>
              <a:t>decesserit</a:t>
            </a:r>
            <a:r>
              <a:rPr lang="en-US" i="1" dirty="0"/>
              <a:t>, </a:t>
            </a:r>
            <a:r>
              <a:rPr lang="en-US" i="1" dirty="0" err="1"/>
              <a:t>sive</a:t>
            </a:r>
            <a:r>
              <a:rPr lang="en-US" i="1" dirty="0"/>
              <a:t> </a:t>
            </a:r>
            <a:r>
              <a:rPr lang="en-US" i="1" dirty="0" err="1"/>
              <a:t>antequam</a:t>
            </a:r>
            <a:r>
              <a:rPr lang="en-US" i="1" dirty="0"/>
              <a:t> dies </a:t>
            </a:r>
            <a:r>
              <a:rPr lang="en-US" i="1" dirty="0" err="1"/>
              <a:t>fideicommissi</a:t>
            </a:r>
            <a:r>
              <a:rPr lang="en-US" i="1" dirty="0"/>
              <a:t> </a:t>
            </a:r>
            <a:r>
              <a:rPr lang="en-US" i="1" dirty="0" err="1"/>
              <a:t>cedit</a:t>
            </a:r>
            <a:r>
              <a:rPr lang="en-US" i="1" dirty="0"/>
              <a:t> </a:t>
            </a:r>
            <a:r>
              <a:rPr lang="en-US" i="1" dirty="0" err="1"/>
              <a:t>sive</a:t>
            </a:r>
            <a:r>
              <a:rPr lang="en-US" i="1" dirty="0"/>
              <a:t> </a:t>
            </a:r>
            <a:r>
              <a:rPr lang="en-US" i="1" dirty="0" err="1"/>
              <a:t>postea</a:t>
            </a:r>
            <a:r>
              <a:rPr lang="en-US" i="1" dirty="0"/>
              <a:t>, ad </a:t>
            </a:r>
            <a:r>
              <a:rPr lang="en-US" i="1" dirty="0" err="1"/>
              <a:t>matrem</a:t>
            </a:r>
            <a:r>
              <a:rPr lang="en-US" i="1" dirty="0"/>
              <a:t> </a:t>
            </a:r>
            <a:r>
              <a:rPr lang="en-US" i="1" dirty="0" err="1"/>
              <a:t>transferri</a:t>
            </a:r>
            <a:r>
              <a:rPr lang="en-US" i="1" dirty="0"/>
              <a:t> fideicommissum, </a:t>
            </a:r>
            <a:r>
              <a:rPr lang="en-US" i="1" dirty="0" err="1"/>
              <a:t>si</a:t>
            </a:r>
            <a:r>
              <a:rPr lang="en-US" i="1" dirty="0"/>
              <a:t> non </a:t>
            </a:r>
            <a:r>
              <a:rPr lang="en-US" i="1" dirty="0" err="1"/>
              <a:t>iam</a:t>
            </a:r>
            <a:r>
              <a:rPr lang="en-US" i="1" dirty="0"/>
              <a:t> </a:t>
            </a:r>
            <a:r>
              <a:rPr lang="en-US" i="1" dirty="0" err="1"/>
              <a:t>puer</a:t>
            </a:r>
            <a:r>
              <a:rPr lang="en-US" i="1" dirty="0"/>
              <a:t> hoc </a:t>
            </a:r>
            <a:r>
              <a:rPr lang="en-US" i="1" dirty="0" err="1"/>
              <a:t>acceperit</a:t>
            </a:r>
            <a:r>
              <a:rPr lang="en-US" i="1" dirty="0"/>
              <a:t>, </a:t>
            </a:r>
            <a:r>
              <a:rPr lang="en-US" i="1" dirty="0" err="1"/>
              <a:t>eoque</a:t>
            </a:r>
            <a:r>
              <a:rPr lang="en-US" i="1" dirty="0"/>
              <a:t> </a:t>
            </a:r>
            <a:r>
              <a:rPr lang="en-US" i="1" dirty="0" err="1"/>
              <a:t>iure</a:t>
            </a:r>
            <a:r>
              <a:rPr lang="en-US" i="1" dirty="0"/>
              <a:t> </a:t>
            </a:r>
            <a:r>
              <a:rPr lang="en-US" i="1" dirty="0" err="1"/>
              <a:t>utimur</a:t>
            </a:r>
            <a:r>
              <a:rPr lang="de-DE" dirty="0"/>
              <a:t> .</a:t>
            </a:r>
          </a:p>
        </p:txBody>
      </p:sp>
    </p:spTree>
    <p:extLst>
      <p:ext uri="{BB962C8B-B14F-4D97-AF65-F5344CB8AC3E}">
        <p14:creationId xmlns:p14="http://schemas.microsoft.com/office/powerpoint/2010/main" val="148264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007A825-54DA-A74E-B0E1-94ECEF03CC1E}"/>
              </a:ext>
            </a:extLst>
          </p:cNvPr>
          <p:cNvSpPr>
            <a:spLocks noGrp="1"/>
          </p:cNvSpPr>
          <p:nvPr>
            <p:ph type="title"/>
          </p:nvPr>
        </p:nvSpPr>
        <p:spPr/>
        <p:txBody>
          <a:bodyPr/>
          <a:lstStyle/>
          <a:p>
            <a:r>
              <a:rPr lang="de-DE" dirty="0" err="1"/>
              <a:t>Digestenexegese</a:t>
            </a:r>
            <a:r>
              <a:rPr lang="de-DE" dirty="0"/>
              <a:t> (2)</a:t>
            </a:r>
          </a:p>
        </p:txBody>
      </p:sp>
      <p:sp>
        <p:nvSpPr>
          <p:cNvPr id="3" name="Inhaltsplatzhalter 2">
            <a:extLst>
              <a:ext uri="{FF2B5EF4-FFF2-40B4-BE49-F238E27FC236}">
                <a16:creationId xmlns:a16="http://schemas.microsoft.com/office/drawing/2014/main" xmlns="" id="{83EB94B3-4EE3-2A42-806A-13A547B2922C}"/>
              </a:ext>
            </a:extLst>
          </p:cNvPr>
          <p:cNvSpPr>
            <a:spLocks noGrp="1"/>
          </p:cNvSpPr>
          <p:nvPr>
            <p:ph idx="1"/>
          </p:nvPr>
        </p:nvSpPr>
        <p:spPr/>
        <p:txBody>
          <a:bodyPr>
            <a:normAutofit fontScale="62500" lnSpcReduction="20000"/>
          </a:bodyPr>
          <a:lstStyle/>
          <a:p>
            <a:pPr marL="0" indent="0">
              <a:buNone/>
            </a:pPr>
            <a:r>
              <a:rPr lang="de-DE" dirty="0"/>
              <a:t>Übersetzung</a:t>
            </a:r>
          </a:p>
          <a:p>
            <a:pPr marL="0" indent="0">
              <a:buNone/>
            </a:pPr>
            <a:r>
              <a:rPr lang="de-DE" dirty="0"/>
              <a:t>“In einem Testament stand Folgendes: ‘von dir, Erbe, erbitte ich und überantworte deiner Treue, dass du, was immer aus meiner Erbschaft auf dich kommt, meinem Sohn zum frühestmöglichen Termin oder, wenn ihm zuvor etwas zustößt, dessen Mutter aushändigst.’ Die Frage stellte sich, ob das Fideikommiss, nachdem der Sohn bereits gestorben war, bevor er (der Erbe) die Erbschaft angetreten hatte, der Mutter geschuldet werde. Ich antwortete, dass das Fideikommiss, wenn der Sohn noch vor dem für das Fideikommiss maßgeblichen Stichtag gestorben ist, auf die Mutter übergehe; wenn er aber danach gestorben ist, gehe das Fideikommiss an den Erben des Knaben. Ob aber das der Wille des Vaters war, dass, wenn der Sohn vor der Aushändigung des Fideikommisses gestorben ist, eher der Mutter als den Erben zukommen solle, habe der </a:t>
            </a:r>
            <a:r>
              <a:rPr lang="de-DE" dirty="0" err="1"/>
              <a:t>Praetor</a:t>
            </a:r>
            <a:r>
              <a:rPr lang="de-DE" dirty="0"/>
              <a:t> zu entscheiden auf Grund der Einschätzung der Person der Mutter und des Sohneserben. MARCELLUS: Der Wille des Erblassers ist aber unabhängig vom Todeszeitpunkt des Sohnes darauf gerichtet, dass die Mutter das Fideikommiss erhält, wenn nur nicht der Sohn es bereits erhalten hatte. Und so wenden wir das heute an. </a:t>
            </a:r>
          </a:p>
        </p:txBody>
      </p:sp>
    </p:spTree>
    <p:extLst>
      <p:ext uri="{BB962C8B-B14F-4D97-AF65-F5344CB8AC3E}">
        <p14:creationId xmlns:p14="http://schemas.microsoft.com/office/powerpoint/2010/main" val="42210473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dirty="0"/>
          </a:p>
        </p:txBody>
      </p:sp>
      <p:sp>
        <p:nvSpPr>
          <p:cNvPr id="3" name="Inhaltsplatzhalter 2"/>
          <p:cNvSpPr>
            <a:spLocks noGrp="1"/>
          </p:cNvSpPr>
          <p:nvPr>
            <p:ph idx="1"/>
          </p:nvPr>
        </p:nvSpPr>
        <p:spPr/>
        <p:txBody>
          <a:bodyPr>
            <a:normAutofit/>
          </a:bodyPr>
          <a:lstStyle/>
          <a:p>
            <a:endParaRPr lang="de-DE" dirty="0"/>
          </a:p>
          <a:p>
            <a:pPr marL="0" indent="0" algn="ctr">
              <a:buNone/>
            </a:pPr>
            <a:r>
              <a:rPr lang="de-DE" dirty="0"/>
              <a:t>Vielen Dank für Ihre Aufmerksamkeit!</a:t>
            </a:r>
          </a:p>
          <a:p>
            <a:pPr marL="0" indent="0" algn="ctr">
              <a:buNone/>
            </a:pPr>
            <a:endParaRPr lang="de-DE" dirty="0"/>
          </a:p>
          <a:p>
            <a:pPr marL="0" indent="0" algn="ctr">
              <a:buNone/>
            </a:pPr>
            <a:r>
              <a:rPr lang="de-DE" sz="2600" dirty="0">
                <a:solidFill>
                  <a:schemeClr val="bg1">
                    <a:lumMod val="50000"/>
                  </a:schemeClr>
                </a:solidFill>
              </a:rPr>
              <a:t>Prof. Dr. Christoph G. Paulus, LL.M. (Berkeley)</a:t>
            </a:r>
          </a:p>
          <a:p>
            <a:pPr marL="0" indent="0" algn="ctr">
              <a:buNone/>
            </a:pPr>
            <a:r>
              <a:rPr lang="de-DE" sz="2400" dirty="0" err="1">
                <a:solidFill>
                  <a:schemeClr val="bg1">
                    <a:lumMod val="50000"/>
                  </a:schemeClr>
                </a:solidFill>
              </a:rPr>
              <a:t>christoph.paulus@rewi.hu-berlin.de</a:t>
            </a:r>
            <a:endParaRPr lang="de-DE" sz="2400" dirty="0">
              <a:solidFill>
                <a:schemeClr val="bg1">
                  <a:lumMod val="50000"/>
                </a:schemeClr>
              </a:solidFill>
            </a:endParaRPr>
          </a:p>
          <a:p>
            <a:pPr marL="0" indent="0" algn="ctr">
              <a:buNone/>
            </a:pPr>
            <a:r>
              <a:rPr lang="de-DE" sz="2400" dirty="0">
                <a:solidFill>
                  <a:schemeClr val="bg1">
                    <a:lumMod val="50000"/>
                  </a:schemeClr>
                </a:solidFill>
              </a:rPr>
              <a:t>http://</a:t>
            </a:r>
            <a:r>
              <a:rPr lang="de-DE" sz="2400" dirty="0" err="1">
                <a:solidFill>
                  <a:schemeClr val="bg1">
                    <a:lumMod val="50000"/>
                  </a:schemeClr>
                </a:solidFill>
              </a:rPr>
              <a:t>paulus.rewi.hu-berlin.de</a:t>
            </a:r>
            <a:r>
              <a:rPr lang="de-DE" sz="2400" dirty="0">
                <a:solidFill>
                  <a:schemeClr val="bg1">
                    <a:lumMod val="50000"/>
                  </a:schemeClr>
                </a:solidFill>
              </a:rPr>
              <a:t>/</a:t>
            </a:r>
          </a:p>
          <a:p>
            <a:pPr marL="0" indent="0">
              <a:buNone/>
            </a:pPr>
            <a:endParaRPr lang="de-DE" dirty="0"/>
          </a:p>
        </p:txBody>
      </p:sp>
    </p:spTree>
    <p:extLst>
      <p:ext uri="{BB962C8B-B14F-4D97-AF65-F5344CB8AC3E}">
        <p14:creationId xmlns:p14="http://schemas.microsoft.com/office/powerpoint/2010/main" val="3491136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Inskription</a:t>
            </a:r>
          </a:p>
        </p:txBody>
      </p:sp>
      <p:sp>
        <p:nvSpPr>
          <p:cNvPr id="3" name="Inhaltsplatzhalter 2"/>
          <p:cNvSpPr>
            <a:spLocks noGrp="1"/>
          </p:cNvSpPr>
          <p:nvPr>
            <p:ph idx="1"/>
          </p:nvPr>
        </p:nvSpPr>
        <p:spPr/>
        <p:txBody>
          <a:bodyPr>
            <a:normAutofit fontScale="92500"/>
          </a:bodyPr>
          <a:lstStyle/>
          <a:p>
            <a:pPr marL="0" lvl="0" indent="0">
              <a:buNone/>
            </a:pPr>
            <a:r>
              <a:rPr lang="de-DE" b="1" dirty="0"/>
              <a:t>Beispiel für Kontextabhängigkeit</a:t>
            </a:r>
          </a:p>
          <a:p>
            <a:pPr marL="0" lvl="0" indent="0">
              <a:buNone/>
            </a:pPr>
            <a:r>
              <a:rPr lang="de-DE" dirty="0"/>
              <a:t>D 1.3.31 = </a:t>
            </a:r>
            <a:r>
              <a:rPr lang="de-DE" dirty="0" err="1"/>
              <a:t>Ulp</a:t>
            </a:r>
            <a:r>
              <a:rPr lang="de-DE" dirty="0"/>
              <a:t>. 13 ad l. </a:t>
            </a:r>
            <a:r>
              <a:rPr lang="de-DE" dirty="0" err="1"/>
              <a:t>Iul</a:t>
            </a:r>
            <a:r>
              <a:rPr lang="de-DE" dirty="0"/>
              <a:t>. et </a:t>
            </a:r>
            <a:r>
              <a:rPr lang="de-DE" dirty="0" err="1"/>
              <a:t>Pap</a:t>
            </a:r>
            <a:r>
              <a:rPr lang="de-DE" dirty="0"/>
              <a:t>.</a:t>
            </a:r>
          </a:p>
          <a:p>
            <a:pPr marL="0" lvl="0" indent="0">
              <a:buNone/>
            </a:pPr>
            <a:r>
              <a:rPr lang="de-DE" i="1" dirty="0" err="1"/>
              <a:t>Princeps</a:t>
            </a:r>
            <a:r>
              <a:rPr lang="de-DE" i="1" dirty="0"/>
              <a:t> </a:t>
            </a:r>
            <a:r>
              <a:rPr lang="de-DE" i="1" dirty="0" err="1"/>
              <a:t>legibus</a:t>
            </a:r>
            <a:r>
              <a:rPr lang="de-DE" i="1" dirty="0"/>
              <a:t> </a:t>
            </a:r>
            <a:r>
              <a:rPr lang="de-DE" i="1" dirty="0" err="1"/>
              <a:t>solutus</a:t>
            </a:r>
            <a:r>
              <a:rPr lang="de-DE" i="1" dirty="0"/>
              <a:t> </a:t>
            </a:r>
            <a:r>
              <a:rPr lang="de-DE" i="1" dirty="0" err="1"/>
              <a:t>est</a:t>
            </a:r>
            <a:r>
              <a:rPr lang="de-DE" i="1" dirty="0"/>
              <a:t>: </a:t>
            </a:r>
            <a:r>
              <a:rPr lang="de-DE" i="1" dirty="0" err="1"/>
              <a:t>augusta</a:t>
            </a:r>
            <a:r>
              <a:rPr lang="de-DE" i="1" dirty="0"/>
              <a:t> </a:t>
            </a:r>
            <a:r>
              <a:rPr lang="de-DE" i="1" dirty="0" err="1"/>
              <a:t>autem</a:t>
            </a:r>
            <a:r>
              <a:rPr lang="de-DE" i="1" dirty="0"/>
              <a:t> licet </a:t>
            </a:r>
            <a:r>
              <a:rPr lang="de-DE" i="1" dirty="0" err="1"/>
              <a:t>legibus</a:t>
            </a:r>
            <a:r>
              <a:rPr lang="de-DE" i="1" dirty="0"/>
              <a:t> </a:t>
            </a:r>
            <a:r>
              <a:rPr lang="de-DE" i="1" dirty="0" err="1"/>
              <a:t>soluta</a:t>
            </a:r>
            <a:r>
              <a:rPr lang="de-DE" i="1" dirty="0"/>
              <a:t> non </a:t>
            </a:r>
            <a:r>
              <a:rPr lang="de-DE" i="1" dirty="0" err="1"/>
              <a:t>est.</a:t>
            </a:r>
            <a:r>
              <a:rPr lang="de-DE" i="1" dirty="0"/>
              <a:t> </a:t>
            </a:r>
            <a:r>
              <a:rPr lang="de-DE" i="1" dirty="0" err="1"/>
              <a:t>principes</a:t>
            </a:r>
            <a:r>
              <a:rPr lang="de-DE" i="1" dirty="0"/>
              <a:t> </a:t>
            </a:r>
            <a:r>
              <a:rPr lang="de-DE" i="1" dirty="0" err="1"/>
              <a:t>tamen</a:t>
            </a:r>
            <a:r>
              <a:rPr lang="de-DE" i="1" dirty="0"/>
              <a:t> </a:t>
            </a:r>
            <a:r>
              <a:rPr lang="de-DE" i="1" dirty="0" err="1"/>
              <a:t>eadem</a:t>
            </a:r>
            <a:r>
              <a:rPr lang="de-DE" i="1" dirty="0"/>
              <a:t> </a:t>
            </a:r>
            <a:r>
              <a:rPr lang="de-DE" i="1" dirty="0" err="1"/>
              <a:t>illi</a:t>
            </a:r>
            <a:r>
              <a:rPr lang="de-DE" i="1" dirty="0"/>
              <a:t> </a:t>
            </a:r>
            <a:r>
              <a:rPr lang="de-DE" i="1" dirty="0" err="1"/>
              <a:t>privilegia</a:t>
            </a:r>
            <a:r>
              <a:rPr lang="de-DE" i="1" dirty="0"/>
              <a:t> </a:t>
            </a:r>
            <a:r>
              <a:rPr lang="de-DE" i="1" dirty="0" err="1"/>
              <a:t>tribuunt</a:t>
            </a:r>
            <a:r>
              <a:rPr lang="de-DE" i="1" dirty="0"/>
              <a:t>, </a:t>
            </a:r>
            <a:r>
              <a:rPr lang="de-DE" i="1" dirty="0" err="1"/>
              <a:t>quae</a:t>
            </a:r>
            <a:r>
              <a:rPr lang="de-DE" i="1" dirty="0"/>
              <a:t> </a:t>
            </a:r>
            <a:r>
              <a:rPr lang="de-DE" i="1" dirty="0" err="1"/>
              <a:t>ipsi</a:t>
            </a:r>
            <a:r>
              <a:rPr lang="de-DE" i="1" dirty="0"/>
              <a:t> </a:t>
            </a:r>
            <a:r>
              <a:rPr lang="de-DE" i="1" dirty="0" err="1"/>
              <a:t>habent</a:t>
            </a:r>
            <a:r>
              <a:rPr lang="de-DE" i="1" dirty="0"/>
              <a:t>.</a:t>
            </a:r>
          </a:p>
          <a:p>
            <a:pPr marL="0" lvl="0" indent="0">
              <a:buNone/>
            </a:pPr>
            <a:r>
              <a:rPr lang="de-DE" dirty="0"/>
              <a:t>(der </a:t>
            </a:r>
            <a:r>
              <a:rPr lang="de-DE" dirty="0" err="1"/>
              <a:t>Princeps</a:t>
            </a:r>
            <a:r>
              <a:rPr lang="de-DE" dirty="0"/>
              <a:t> ist an die Gesetze nicht gebunden. Die Augusta ist selbstverständlich von den Gesetzen nicht befreit; gleichwohl räumen ihnen die </a:t>
            </a:r>
            <a:r>
              <a:rPr lang="de-DE" dirty="0" err="1"/>
              <a:t>Principes</a:t>
            </a:r>
            <a:r>
              <a:rPr lang="de-DE" dirty="0"/>
              <a:t> die Privilegien ein, die sie selber haben)</a:t>
            </a:r>
          </a:p>
        </p:txBody>
      </p:sp>
    </p:spTree>
    <p:extLst>
      <p:ext uri="{BB962C8B-B14F-4D97-AF65-F5344CB8AC3E}">
        <p14:creationId xmlns:p14="http://schemas.microsoft.com/office/powerpoint/2010/main" val="285914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002EF37-5346-3D4F-9BB6-7AF305F420F4}"/>
              </a:ext>
            </a:extLst>
          </p:cNvPr>
          <p:cNvSpPr>
            <a:spLocks noGrp="1"/>
          </p:cNvSpPr>
          <p:nvPr>
            <p:ph type="title"/>
          </p:nvPr>
        </p:nvSpPr>
        <p:spPr/>
        <p:txBody>
          <a:bodyPr/>
          <a:lstStyle/>
          <a:p>
            <a:r>
              <a:rPr lang="de-DE" dirty="0"/>
              <a:t>Vertragsrecht (1)</a:t>
            </a:r>
          </a:p>
        </p:txBody>
      </p:sp>
      <p:sp>
        <p:nvSpPr>
          <p:cNvPr id="3" name="Inhaltsplatzhalter 2">
            <a:extLst>
              <a:ext uri="{FF2B5EF4-FFF2-40B4-BE49-F238E27FC236}">
                <a16:creationId xmlns:a16="http://schemas.microsoft.com/office/drawing/2014/main" xmlns="" id="{C85A70C3-6FB2-6045-B382-EA978F098D82}"/>
              </a:ext>
            </a:extLst>
          </p:cNvPr>
          <p:cNvSpPr>
            <a:spLocks noGrp="1"/>
          </p:cNvSpPr>
          <p:nvPr>
            <p:ph idx="1"/>
          </p:nvPr>
        </p:nvSpPr>
        <p:spPr/>
        <p:txBody>
          <a:bodyPr>
            <a:normAutofit fontScale="92500" lnSpcReduction="20000"/>
          </a:bodyPr>
          <a:lstStyle/>
          <a:p>
            <a:r>
              <a:rPr lang="de-DE" dirty="0"/>
              <a:t>(</a:t>
            </a:r>
            <a:r>
              <a:rPr lang="de-DE" dirty="0" err="1"/>
              <a:t>Ulp</a:t>
            </a:r>
            <a:r>
              <a:rPr lang="de-DE" dirty="0"/>
              <a:t>.) Wenn jemand schenkungshalber zu einem geringeren Preis verkauft, ist der Verkauf gültig. Nur wenn der Verkauf zur Gänze schenkungshalber stattfindet, </a:t>
            </a:r>
            <a:r>
              <a:rPr lang="de-DE" dirty="0" smtClean="0"/>
              <a:t>entscheiden </a:t>
            </a:r>
            <a:r>
              <a:rPr lang="de-DE" dirty="0"/>
              <a:t>wir, dass der Verkauf völlig ungültig ist. Wenn jedoch eine Sache schenkungshalber zu einem niedrigeren Preis verkauft wird, besteht kein Zweifel, dass der Verkauf gültig ist. Dies gilt normalerweise; unter Ehegatten ist jedoch ein Verkauf, der schenkungshalber zu einem niedrigeren Preis stattfindet, nicht rechtswirksam.</a:t>
            </a:r>
          </a:p>
        </p:txBody>
      </p:sp>
    </p:spTree>
    <p:extLst>
      <p:ext uri="{BB962C8B-B14F-4D97-AF65-F5344CB8AC3E}">
        <p14:creationId xmlns:p14="http://schemas.microsoft.com/office/powerpoint/2010/main" val="3802255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C1DD218-0FA2-374D-95DA-275B6754F552}"/>
              </a:ext>
            </a:extLst>
          </p:cNvPr>
          <p:cNvSpPr>
            <a:spLocks noGrp="1"/>
          </p:cNvSpPr>
          <p:nvPr>
            <p:ph type="title"/>
          </p:nvPr>
        </p:nvSpPr>
        <p:spPr/>
        <p:txBody>
          <a:bodyPr/>
          <a:lstStyle/>
          <a:p>
            <a:r>
              <a:rPr lang="de-DE" dirty="0"/>
              <a:t>Vertragsrecht (2)</a:t>
            </a:r>
          </a:p>
        </p:txBody>
      </p:sp>
      <p:sp>
        <p:nvSpPr>
          <p:cNvPr id="3" name="Inhaltsplatzhalter 2">
            <a:extLst>
              <a:ext uri="{FF2B5EF4-FFF2-40B4-BE49-F238E27FC236}">
                <a16:creationId xmlns:a16="http://schemas.microsoft.com/office/drawing/2014/main" xmlns="" id="{3AF4DACE-EFEC-DA4E-AF1C-B9270A1075E8}"/>
              </a:ext>
            </a:extLst>
          </p:cNvPr>
          <p:cNvSpPr>
            <a:spLocks noGrp="1"/>
          </p:cNvSpPr>
          <p:nvPr>
            <p:ph idx="1"/>
          </p:nvPr>
        </p:nvSpPr>
        <p:spPr/>
        <p:txBody>
          <a:bodyPr>
            <a:normAutofit fontScale="85000" lnSpcReduction="20000"/>
          </a:bodyPr>
          <a:lstStyle/>
          <a:p>
            <a:r>
              <a:rPr lang="de-DE" dirty="0"/>
              <a:t>(</a:t>
            </a:r>
            <a:r>
              <a:rPr lang="de-DE" dirty="0" err="1"/>
              <a:t>Gai</a:t>
            </a:r>
            <a:r>
              <a:rPr lang="de-DE" dirty="0"/>
              <a:t>.) Wenn Wein verkauft wird, der in Fässern lagert, und dieser vor Abholung durch den Käufer durch organische Prozesse verdirbt, haftet der Verkäufer dem Käufer, wenn er Zusicherungen über die Qualität abgegeben hat. Wenn er jedoch keine Zusicherung gemacht hat, trägt der Käufer das Risiko, weil er es sich selbst zuzuschreiben hat, wenn er den Wein nicht oder nur schlecht verkostet hat. Wenn allerdings der Verkäufer weiß, dass der Wein die Qualität nicht bis zum Abholtermin halten werde und den Käufer nicht darauf aufmerksam gemacht hat, haftet er ihm auf das Interesse daran, aufmerksam gemacht worden zu sein.</a:t>
            </a:r>
          </a:p>
        </p:txBody>
      </p:sp>
    </p:spTree>
    <p:extLst>
      <p:ext uri="{BB962C8B-B14F-4D97-AF65-F5344CB8AC3E}">
        <p14:creationId xmlns:p14="http://schemas.microsoft.com/office/powerpoint/2010/main" val="730667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A4F3DBD-D362-CC49-8885-FAB9AF257850}"/>
              </a:ext>
            </a:extLst>
          </p:cNvPr>
          <p:cNvSpPr>
            <a:spLocks noGrp="1"/>
          </p:cNvSpPr>
          <p:nvPr>
            <p:ph type="title"/>
          </p:nvPr>
        </p:nvSpPr>
        <p:spPr/>
        <p:txBody>
          <a:bodyPr/>
          <a:lstStyle/>
          <a:p>
            <a:r>
              <a:rPr lang="de-DE" dirty="0"/>
              <a:t>Dogmatik: Deliktsrecht (1)</a:t>
            </a:r>
          </a:p>
        </p:txBody>
      </p:sp>
      <p:sp>
        <p:nvSpPr>
          <p:cNvPr id="3" name="Inhaltsplatzhalter 2">
            <a:extLst>
              <a:ext uri="{FF2B5EF4-FFF2-40B4-BE49-F238E27FC236}">
                <a16:creationId xmlns:a16="http://schemas.microsoft.com/office/drawing/2014/main" xmlns="" id="{03A1E810-8CD2-764B-AB10-2F71DC9E169E}"/>
              </a:ext>
            </a:extLst>
          </p:cNvPr>
          <p:cNvSpPr>
            <a:spLocks noGrp="1"/>
          </p:cNvSpPr>
          <p:nvPr>
            <p:ph idx="1"/>
          </p:nvPr>
        </p:nvSpPr>
        <p:spPr/>
        <p:txBody>
          <a:bodyPr>
            <a:normAutofit fontScale="92500" lnSpcReduction="20000"/>
          </a:bodyPr>
          <a:lstStyle/>
          <a:p>
            <a:pPr marL="0" indent="0">
              <a:buNone/>
            </a:pPr>
            <a:r>
              <a:rPr lang="de-DE" dirty="0"/>
              <a:t>Lex </a:t>
            </a:r>
            <a:r>
              <a:rPr lang="de-DE" dirty="0" err="1"/>
              <a:t>Aquilia</a:t>
            </a:r>
            <a:r>
              <a:rPr lang="de-DE" dirty="0"/>
              <a:t>:</a:t>
            </a:r>
          </a:p>
          <a:p>
            <a:pPr marL="0" indent="0">
              <a:buNone/>
            </a:pPr>
            <a:r>
              <a:rPr lang="de-DE" dirty="0"/>
              <a:t>1. (Ulpian) Wurde aber ein Sklave dadurch getötet, dass Leute während eines Spieles Speere warfen, so kommt die lex </a:t>
            </a:r>
            <a:r>
              <a:rPr lang="de-DE" dirty="0" err="1"/>
              <a:t>Aquilia</a:t>
            </a:r>
            <a:r>
              <a:rPr lang="de-DE" dirty="0"/>
              <a:t> zur Anwendung. Wenn aber Sportler auf einem Sportplatz Speere warfen und der Sklave gerade über dieses Gelände ging, entfällt jedoch die lex </a:t>
            </a:r>
            <a:r>
              <a:rPr lang="de-DE" dirty="0" err="1"/>
              <a:t>Aquilia</a:t>
            </a:r>
            <a:r>
              <a:rPr lang="de-DE" dirty="0"/>
              <a:t>, weil er nicht zur Unzeit ein dem Speerwerfen dienendes Gelände hätte überqueren dürfen. Wer jedoch absichtlich mit dem Speer auf ihn geworfen hat, , haftet auf jeden Fall nach der lex </a:t>
            </a:r>
            <a:r>
              <a:rPr lang="de-DE" dirty="0" err="1"/>
              <a:t>Aquilia</a:t>
            </a:r>
            <a:r>
              <a:rPr lang="de-DE" dirty="0"/>
              <a:t>.</a:t>
            </a:r>
          </a:p>
        </p:txBody>
      </p:sp>
    </p:spTree>
    <p:extLst>
      <p:ext uri="{BB962C8B-B14F-4D97-AF65-F5344CB8AC3E}">
        <p14:creationId xmlns:p14="http://schemas.microsoft.com/office/powerpoint/2010/main" val="34774471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6F643B4-ADBA-574C-BE05-5B16BB20A072}"/>
              </a:ext>
            </a:extLst>
          </p:cNvPr>
          <p:cNvSpPr>
            <a:spLocks noGrp="1"/>
          </p:cNvSpPr>
          <p:nvPr>
            <p:ph type="title"/>
          </p:nvPr>
        </p:nvSpPr>
        <p:spPr/>
        <p:txBody>
          <a:bodyPr/>
          <a:lstStyle/>
          <a:p>
            <a:r>
              <a:rPr lang="de-DE" dirty="0"/>
              <a:t>Deliktsrecht (2)</a:t>
            </a:r>
          </a:p>
        </p:txBody>
      </p:sp>
      <p:sp>
        <p:nvSpPr>
          <p:cNvPr id="3" name="Inhaltsplatzhalter 2">
            <a:extLst>
              <a:ext uri="{FF2B5EF4-FFF2-40B4-BE49-F238E27FC236}">
                <a16:creationId xmlns:a16="http://schemas.microsoft.com/office/drawing/2014/main" xmlns="" id="{B1BC567F-3B92-5E49-A605-9A23981F4DCB}"/>
              </a:ext>
            </a:extLst>
          </p:cNvPr>
          <p:cNvSpPr>
            <a:spLocks noGrp="1"/>
          </p:cNvSpPr>
          <p:nvPr>
            <p:ph idx="1"/>
          </p:nvPr>
        </p:nvSpPr>
        <p:spPr/>
        <p:txBody>
          <a:bodyPr>
            <a:normAutofit fontScale="85000" lnSpcReduction="20000"/>
          </a:bodyPr>
          <a:lstStyle/>
          <a:p>
            <a:r>
              <a:rPr lang="de-DE" dirty="0"/>
              <a:t>(</a:t>
            </a:r>
            <a:r>
              <a:rPr lang="de-DE" dirty="0" err="1"/>
              <a:t>Ulp</a:t>
            </a:r>
            <a:r>
              <a:rPr lang="de-DE" dirty="0"/>
              <a:t>.) Wenn im </a:t>
            </a:r>
            <a:r>
              <a:rPr lang="de-DE" dirty="0" err="1"/>
              <a:t>Ringkampf,im</a:t>
            </a:r>
            <a:r>
              <a:rPr lang="de-DE" dirty="0"/>
              <a:t> </a:t>
            </a:r>
            <a:r>
              <a:rPr lang="de-DE" dirty="0" err="1"/>
              <a:t>Allkampf</a:t>
            </a:r>
            <a:r>
              <a:rPr lang="de-DE" dirty="0"/>
              <a:t> oder im Faustkampf einer den anderen getötet hat und es sich dabei um einen öffentlichen Wettkampf gehandelt hat, so ist die </a:t>
            </a:r>
            <a:r>
              <a:rPr lang="de-DE" dirty="0" err="1"/>
              <a:t>l.A.</a:t>
            </a:r>
            <a:r>
              <a:rPr lang="de-DE" dirty="0"/>
              <a:t> nicht anzuwenden, weil der Schaden des Ruhmes und der Tapferkeit wegen zugefügt worden ist, nicht um Unrecht zu begehen. Das gilt aber nicht bezüglich eines Sklaven, da nur Freie im Wettkampf aufzutreten pflegen; für einen verwundeten </a:t>
            </a:r>
            <a:r>
              <a:rPr lang="de-DE" dirty="0" err="1"/>
              <a:t>Haussohn</a:t>
            </a:r>
            <a:r>
              <a:rPr lang="de-DE" dirty="0"/>
              <a:t> trifft es hingegen zu. Wenn freilich jemand einen Aufgebenden verwundet, so ist die </a:t>
            </a:r>
            <a:r>
              <a:rPr lang="de-DE" dirty="0" err="1"/>
              <a:t>aquilische</a:t>
            </a:r>
            <a:r>
              <a:rPr lang="de-DE" dirty="0"/>
              <a:t> Klage anwendbar; oder wenn er einen Sklaven nicht im Wettkampf tötet, es sei denn, dessen Herr hätte eingewilligt. Dann nämlich wird die </a:t>
            </a:r>
            <a:r>
              <a:rPr lang="de-DE" dirty="0" err="1"/>
              <a:t>a.K</a:t>
            </a:r>
            <a:r>
              <a:rPr lang="de-DE" dirty="0"/>
              <a:t>. nicht gewährt.</a:t>
            </a:r>
          </a:p>
        </p:txBody>
      </p:sp>
    </p:spTree>
    <p:extLst>
      <p:ext uri="{BB962C8B-B14F-4D97-AF65-F5344CB8AC3E}">
        <p14:creationId xmlns:p14="http://schemas.microsoft.com/office/powerpoint/2010/main" val="214511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A2DD29E-498F-8A43-A1C6-A9CABA4A7685}"/>
              </a:ext>
            </a:extLst>
          </p:cNvPr>
          <p:cNvSpPr>
            <a:spLocks noGrp="1"/>
          </p:cNvSpPr>
          <p:nvPr>
            <p:ph type="title"/>
          </p:nvPr>
        </p:nvSpPr>
        <p:spPr/>
        <p:txBody>
          <a:bodyPr/>
          <a:lstStyle/>
          <a:p>
            <a:r>
              <a:rPr lang="de-DE" dirty="0"/>
              <a:t>Deliktsrecht (3)</a:t>
            </a:r>
          </a:p>
        </p:txBody>
      </p:sp>
      <p:sp>
        <p:nvSpPr>
          <p:cNvPr id="3" name="Inhaltsplatzhalter 2">
            <a:extLst>
              <a:ext uri="{FF2B5EF4-FFF2-40B4-BE49-F238E27FC236}">
                <a16:creationId xmlns:a16="http://schemas.microsoft.com/office/drawing/2014/main" xmlns="" id="{0BC705D4-F25C-AA44-B846-DFCB185C6616}"/>
              </a:ext>
            </a:extLst>
          </p:cNvPr>
          <p:cNvSpPr>
            <a:spLocks noGrp="1"/>
          </p:cNvSpPr>
          <p:nvPr>
            <p:ph idx="1"/>
          </p:nvPr>
        </p:nvSpPr>
        <p:spPr/>
        <p:txBody>
          <a:bodyPr>
            <a:normAutofit fontScale="77500" lnSpcReduction="20000"/>
          </a:bodyPr>
          <a:lstStyle/>
          <a:p>
            <a:r>
              <a:rPr lang="de-DE" dirty="0"/>
              <a:t>(</a:t>
            </a:r>
            <a:r>
              <a:rPr lang="de-DE" dirty="0" err="1"/>
              <a:t>Ulp</a:t>
            </a:r>
            <a:r>
              <a:rPr lang="de-DE" dirty="0"/>
              <a:t>.) Ferner schreibt </a:t>
            </a:r>
            <a:r>
              <a:rPr lang="de-DE" dirty="0" err="1"/>
              <a:t>Mela</a:t>
            </a:r>
            <a:r>
              <a:rPr lang="de-DE" dirty="0"/>
              <a:t>: Wenn mehrere Leute Ball spielten und einer von ihnen den Ball zu heftig warf, der Ball einem Barbier, der gerade einen Sklaven rasierte, auf die Hand fiel, so dass dem Sklaven durch das angesetzte Messer die Kehle durchschnitten wurde, so hafte derjenige aus der </a:t>
            </a:r>
            <a:r>
              <a:rPr lang="de-DE" dirty="0" err="1"/>
              <a:t>l.A.</a:t>
            </a:r>
            <a:r>
              <a:rPr lang="de-DE" dirty="0"/>
              <a:t>, den Verschulden treffe. </a:t>
            </a:r>
            <a:r>
              <a:rPr lang="de-DE" dirty="0" err="1"/>
              <a:t>Proculus</a:t>
            </a:r>
            <a:r>
              <a:rPr lang="de-DE" dirty="0"/>
              <a:t> sagte, das Verschulden treffe den Barbier. Und in der tat, wenn dieser dort rasierte, wo gewöhnlich gespielt wurde oder wo viel Verkehr war, wird ihm das als Verschulden anzurechnen sein. Obwohl man nicht zu Unrecht auch behaupten könnte, wer sich einem Barbier anvertraue, der seinen Sessel an einem gefährlichen Ort habe, müsse sich über sich selbst beklagen.</a:t>
            </a:r>
          </a:p>
        </p:txBody>
      </p:sp>
    </p:spTree>
    <p:extLst>
      <p:ext uri="{BB962C8B-B14F-4D97-AF65-F5344CB8AC3E}">
        <p14:creationId xmlns:p14="http://schemas.microsoft.com/office/powerpoint/2010/main" val="21360579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346F41E-5DBF-C148-A40C-244582C5959E}"/>
              </a:ext>
            </a:extLst>
          </p:cNvPr>
          <p:cNvSpPr>
            <a:spLocks noGrp="1"/>
          </p:cNvSpPr>
          <p:nvPr>
            <p:ph type="title"/>
          </p:nvPr>
        </p:nvSpPr>
        <p:spPr/>
        <p:txBody>
          <a:bodyPr/>
          <a:lstStyle/>
          <a:p>
            <a:r>
              <a:rPr lang="de-DE" dirty="0"/>
              <a:t>Sachenrecht (Übereignung)</a:t>
            </a:r>
          </a:p>
        </p:txBody>
      </p:sp>
      <p:sp>
        <p:nvSpPr>
          <p:cNvPr id="3" name="Inhaltsplatzhalter 2">
            <a:extLst>
              <a:ext uri="{FF2B5EF4-FFF2-40B4-BE49-F238E27FC236}">
                <a16:creationId xmlns:a16="http://schemas.microsoft.com/office/drawing/2014/main" xmlns="" id="{57E613E9-69CF-5A41-9440-9B3EB401F5ED}"/>
              </a:ext>
            </a:extLst>
          </p:cNvPr>
          <p:cNvSpPr>
            <a:spLocks noGrp="1"/>
          </p:cNvSpPr>
          <p:nvPr>
            <p:ph idx="1"/>
          </p:nvPr>
        </p:nvSpPr>
        <p:spPr/>
        <p:txBody>
          <a:bodyPr>
            <a:normAutofit fontScale="92500" lnSpcReduction="20000"/>
          </a:bodyPr>
          <a:lstStyle/>
          <a:p>
            <a:r>
              <a:rPr lang="de-DE" dirty="0"/>
              <a:t>(</a:t>
            </a:r>
            <a:r>
              <a:rPr lang="de-DE" dirty="0" err="1"/>
              <a:t>Iav</a:t>
            </a:r>
            <a:r>
              <a:rPr lang="de-DE" dirty="0"/>
              <a:t>.) Wenn ich Dir eine Sache gebe, damit du sie in meinem Namen </a:t>
            </a:r>
            <a:r>
              <a:rPr lang="de-DE" dirty="0" err="1"/>
              <a:t>Titius</a:t>
            </a:r>
            <a:r>
              <a:rPr lang="de-DE" dirty="0"/>
              <a:t> schenkst, und du sie ihm dann in deinem eigenen Namen gibst: glaubst du, dass sie sein Eigentum geworden ist? Er antwortete: Wenn ich dir eine Sache gebe, damit du sie in meinem Namen </a:t>
            </a:r>
            <a:r>
              <a:rPr lang="de-DE" dirty="0" err="1"/>
              <a:t>Titius</a:t>
            </a:r>
            <a:r>
              <a:rPr lang="de-DE" dirty="0"/>
              <a:t> schenkst, und du sie ihm dann in deinem eigenen Namen gibst, ist sie streng rechtlich betrachtet nicht Eigentum des Empfängers geworden und du haftest aus der Diebstahlsklage. Die großzügigere Lösung ist jedoch, mich mit der </a:t>
            </a:r>
            <a:r>
              <a:rPr lang="de-DE" dirty="0" err="1"/>
              <a:t>exceptio</a:t>
            </a:r>
            <a:r>
              <a:rPr lang="de-DE" dirty="0"/>
              <a:t> </a:t>
            </a:r>
            <a:r>
              <a:rPr lang="de-DE" dirty="0" err="1"/>
              <a:t>doli</a:t>
            </a:r>
            <a:r>
              <a:rPr lang="de-DE" dirty="0"/>
              <a:t> abzuweisen, wenn ich gegen den Empfänger Klage erhebe.</a:t>
            </a:r>
          </a:p>
        </p:txBody>
      </p:sp>
    </p:spTree>
    <p:extLst>
      <p:ext uri="{BB962C8B-B14F-4D97-AF65-F5344CB8AC3E}">
        <p14:creationId xmlns:p14="http://schemas.microsoft.com/office/powerpoint/2010/main" val="1568304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8C6ADCF-430A-D148-89DA-2C1571FEA8D4}"/>
              </a:ext>
            </a:extLst>
          </p:cNvPr>
          <p:cNvSpPr>
            <a:spLocks noGrp="1"/>
          </p:cNvSpPr>
          <p:nvPr>
            <p:ph type="title"/>
          </p:nvPr>
        </p:nvSpPr>
        <p:spPr/>
        <p:txBody>
          <a:bodyPr/>
          <a:lstStyle/>
          <a:p>
            <a:r>
              <a:rPr lang="de-DE" dirty="0"/>
              <a:t>Abstraktionsprinzip (1)</a:t>
            </a:r>
          </a:p>
        </p:txBody>
      </p:sp>
      <p:sp>
        <p:nvSpPr>
          <p:cNvPr id="3" name="Inhaltsplatzhalter 2">
            <a:extLst>
              <a:ext uri="{FF2B5EF4-FFF2-40B4-BE49-F238E27FC236}">
                <a16:creationId xmlns:a16="http://schemas.microsoft.com/office/drawing/2014/main" xmlns="" id="{23AA721D-E1CE-A34E-BD4E-B4B70BD0E14C}"/>
              </a:ext>
            </a:extLst>
          </p:cNvPr>
          <p:cNvSpPr>
            <a:spLocks noGrp="1"/>
          </p:cNvSpPr>
          <p:nvPr>
            <p:ph idx="1"/>
          </p:nvPr>
        </p:nvSpPr>
        <p:spPr/>
        <p:txBody>
          <a:bodyPr/>
          <a:lstStyle/>
          <a:p>
            <a:r>
              <a:rPr lang="de-DE" dirty="0"/>
              <a:t>Paulus: Niemals lässt die Übergabe allein das Eigentum übergehen, sondern nur, wenn ein Kauf oder ein anderer Rechtsgrund (</a:t>
            </a:r>
            <a:r>
              <a:rPr lang="de-DE" dirty="0" err="1"/>
              <a:t>iusta</a:t>
            </a:r>
            <a:r>
              <a:rPr lang="de-DE" dirty="0"/>
              <a:t> causa) vorangegangen ist, wegen der die Übergabe erfolgte.</a:t>
            </a:r>
          </a:p>
        </p:txBody>
      </p:sp>
    </p:spTree>
    <p:extLst>
      <p:ext uri="{BB962C8B-B14F-4D97-AF65-F5344CB8AC3E}">
        <p14:creationId xmlns:p14="http://schemas.microsoft.com/office/powerpoint/2010/main" val="3643033065"/>
      </p:ext>
    </p:extLst>
  </p:cSld>
  <p:clrMapOvr>
    <a:masterClrMapping/>
  </p:clrMapOvr>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1454</Words>
  <Application>Microsoft Office PowerPoint</Application>
  <PresentationFormat>Bildschirmpräsentation (4:3)</PresentationFormat>
  <Paragraphs>41</Paragraphs>
  <Slides>15</Slides>
  <Notes>2</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Office-Design</vt:lpstr>
      <vt:lpstr>Digesten - Beispiele</vt:lpstr>
      <vt:lpstr>Inskription</vt:lpstr>
      <vt:lpstr>Vertragsrecht (1)</vt:lpstr>
      <vt:lpstr>Vertragsrecht (2)</vt:lpstr>
      <vt:lpstr>Dogmatik: Deliktsrecht (1)</vt:lpstr>
      <vt:lpstr>Deliktsrecht (2)</vt:lpstr>
      <vt:lpstr>Deliktsrecht (3)</vt:lpstr>
      <vt:lpstr>Sachenrecht (Übereignung)</vt:lpstr>
      <vt:lpstr>Abstraktionsprinzip (1)</vt:lpstr>
      <vt:lpstr>Abstraktionsprinzip (2)</vt:lpstr>
      <vt:lpstr>Abstraktionsprinzip (3)</vt:lpstr>
      <vt:lpstr>Abstraktionsprinzip (4)</vt:lpstr>
      <vt:lpstr>Digestenexegese (1)</vt:lpstr>
      <vt:lpstr>Digestenexegese (2)</vt:lpstr>
      <vt:lpstr>PowerPoint-Präsentation</vt:lpstr>
    </vt:vector>
  </TitlesOfParts>
  <Company>Humboldt-Universität zu Berlin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 Zivilrecht III</dc:title>
  <dc:creator>Juristische Fakultät</dc:creator>
  <cp:lastModifiedBy>Monika</cp:lastModifiedBy>
  <cp:revision>621</cp:revision>
  <cp:lastPrinted>2014-07-16T10:14:09Z</cp:lastPrinted>
  <dcterms:created xsi:type="dcterms:W3CDTF">2014-04-23T15:04:01Z</dcterms:created>
  <dcterms:modified xsi:type="dcterms:W3CDTF">2019-01-28T09:37:53Z</dcterms:modified>
</cp:coreProperties>
</file>