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303" r:id="rId2"/>
    <p:sldId id="319" r:id="rId3"/>
    <p:sldId id="307" r:id="rId4"/>
    <p:sldId id="305" r:id="rId5"/>
    <p:sldId id="304" r:id="rId6"/>
    <p:sldId id="306" r:id="rId7"/>
    <p:sldId id="308" r:id="rId8"/>
    <p:sldId id="310" r:id="rId9"/>
    <p:sldId id="312" r:id="rId10"/>
    <p:sldId id="313" r:id="rId11"/>
    <p:sldId id="314" r:id="rId12"/>
    <p:sldId id="318" r:id="rId13"/>
    <p:sldId id="315" r:id="rId14"/>
    <p:sldId id="317" r:id="rId15"/>
    <p:sldId id="280" r:id="rId16"/>
    <p:sldId id="295" r:id="rId17"/>
    <p:sldId id="323" r:id="rId18"/>
    <p:sldId id="321" r:id="rId19"/>
    <p:sldId id="322" r:id="rId20"/>
    <p:sldId id="290" r:id="rId21"/>
    <p:sldId id="291" r:id="rId22"/>
    <p:sldId id="292" r:id="rId23"/>
    <p:sldId id="293" r:id="rId24"/>
    <p:sldId id="316"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94660"/>
  </p:normalViewPr>
  <p:slideViewPr>
    <p:cSldViewPr snapToGrid="0">
      <p:cViewPr varScale="1">
        <p:scale>
          <a:sx n="104" d="100"/>
          <a:sy n="104" d="100"/>
        </p:scale>
        <p:origin x="5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660D9-F558-47D3-A637-4EA5259FDF3C}" type="datetimeFigureOut">
              <a:rPr lang="de-DE" smtClean="0"/>
              <a:t>08.10.2019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EDB95-FDD1-4D8D-93C8-30C9E65B189A}" type="slidenum">
              <a:rPr lang="de-DE" smtClean="0"/>
              <a:t>‹Nr.›</a:t>
            </a:fld>
            <a:endParaRPr lang="de-DE"/>
          </a:p>
        </p:txBody>
      </p:sp>
    </p:spTree>
    <p:extLst>
      <p:ext uri="{BB962C8B-B14F-4D97-AF65-F5344CB8AC3E}">
        <p14:creationId xmlns:p14="http://schemas.microsoft.com/office/powerpoint/2010/main" val="371873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Holt Euch gleich die Basistexte und nicht nur das Grundgesetz!</a:t>
            </a:r>
            <a:br>
              <a:rPr lang="de-DE" dirty="0"/>
            </a:br>
            <a:r>
              <a:rPr lang="de-DE" dirty="0"/>
              <a:t>Die solltet Ihr Euch am besten kaufen</a:t>
            </a:r>
          </a:p>
        </p:txBody>
      </p:sp>
      <p:sp>
        <p:nvSpPr>
          <p:cNvPr id="4" name="Foliennummernplatzhalter 3"/>
          <p:cNvSpPr>
            <a:spLocks noGrp="1"/>
          </p:cNvSpPr>
          <p:nvPr>
            <p:ph type="sldNum" sz="quarter" idx="5"/>
          </p:nvPr>
        </p:nvSpPr>
        <p:spPr/>
        <p:txBody>
          <a:bodyPr/>
          <a:lstStyle/>
          <a:p>
            <a:fld id="{9CCEDB95-FDD1-4D8D-93C8-30C9E65B189A}" type="slidenum">
              <a:rPr lang="de-DE" smtClean="0"/>
              <a:t>4</a:t>
            </a:fld>
            <a:endParaRPr lang="de-DE"/>
          </a:p>
        </p:txBody>
      </p:sp>
    </p:spTree>
    <p:extLst>
      <p:ext uri="{BB962C8B-B14F-4D97-AF65-F5344CB8AC3E}">
        <p14:creationId xmlns:p14="http://schemas.microsoft.com/office/powerpoint/2010/main" val="199338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Allgemein: Was sind Lehrbücher?</a:t>
            </a:r>
          </a:p>
          <a:p>
            <a:endParaRPr lang="de-DE" dirty="0"/>
          </a:p>
          <a:p>
            <a:r>
              <a:rPr lang="de-DE" dirty="0"/>
              <a:t>Zivilrecht (BGB AT): </a:t>
            </a:r>
            <a:r>
              <a:rPr lang="de-DE" sz="1200" b="0" i="0" kern="1200" dirty="0">
                <a:solidFill>
                  <a:schemeClr val="tx1"/>
                </a:solidFill>
                <a:effectLst/>
                <a:latin typeface="+mn-lt"/>
                <a:ea typeface="+mn-ea"/>
                <a:cs typeface="+mn-cs"/>
              </a:rPr>
              <a:t>Der Allgemeine Teil des BGB ist der Einstieg in die zivilrechtliche Ausbildung und die wichtige Basis für ein gutes zivilrechtliches Verständnis. Hier wird beispielsweise vermittelt, was Willenserklärungen sind, wie Verträge zu Stande kommen, was passiert wenn Minderjährige oder mehrere Personen an Rechtsgeschäften beteiligt sind oder was es mit dem berüchtigten Abstraktionsprinzip auf sich hat...</a:t>
            </a:r>
            <a:endParaRPr lang="de-DE" dirty="0"/>
          </a:p>
          <a:p>
            <a:endParaRPr lang="de-DE" dirty="0"/>
          </a:p>
        </p:txBody>
      </p:sp>
      <p:sp>
        <p:nvSpPr>
          <p:cNvPr id="4" name="Foliennummernplatzhalter 3"/>
          <p:cNvSpPr>
            <a:spLocks noGrp="1"/>
          </p:cNvSpPr>
          <p:nvPr>
            <p:ph type="sldNum" sz="quarter" idx="5"/>
          </p:nvPr>
        </p:nvSpPr>
        <p:spPr/>
        <p:txBody>
          <a:bodyPr/>
          <a:lstStyle/>
          <a:p>
            <a:fld id="{9CCEDB95-FDD1-4D8D-93C8-30C9E65B189A}" type="slidenum">
              <a:rPr lang="de-DE" smtClean="0"/>
              <a:t>5</a:t>
            </a:fld>
            <a:endParaRPr lang="de-DE"/>
          </a:p>
        </p:txBody>
      </p:sp>
    </p:spTree>
    <p:extLst>
      <p:ext uri="{BB962C8B-B14F-4D97-AF65-F5344CB8AC3E}">
        <p14:creationId xmlns:p14="http://schemas.microsoft.com/office/powerpoint/2010/main" val="372424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EDB95-FDD1-4D8D-93C8-30C9E65B189A}" type="slidenum">
              <a:rPr lang="de-DE" smtClean="0"/>
              <a:t>6</a:t>
            </a:fld>
            <a:endParaRPr lang="de-DE"/>
          </a:p>
        </p:txBody>
      </p:sp>
    </p:spTree>
    <p:extLst>
      <p:ext uri="{BB962C8B-B14F-4D97-AF65-F5344CB8AC3E}">
        <p14:creationId xmlns:p14="http://schemas.microsoft.com/office/powerpoint/2010/main" val="192824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An den meisten Universitäten starten das Jurastudium im Öffentlichen Recht mit dem Staatsorganisationsrecht. Grob gesagt, beschäftigt sich das Staatsorganisationsrecht mit dem Aufbau und der </a:t>
            </a:r>
            <a:r>
              <a:rPr lang="de-DE" sz="1200" b="0" i="0" kern="1200" dirty="0" err="1">
                <a:solidFill>
                  <a:schemeClr val="tx1"/>
                </a:solidFill>
                <a:effectLst/>
                <a:latin typeface="+mn-lt"/>
                <a:ea typeface="+mn-ea"/>
                <a:cs typeface="+mn-cs"/>
              </a:rPr>
              <a:t>Organisations</a:t>
            </a:r>
            <a:r>
              <a:rPr lang="de-DE" sz="1200" b="0" i="0" kern="1200" dirty="0">
                <a:solidFill>
                  <a:schemeClr val="tx1"/>
                </a:solidFill>
                <a:effectLst/>
                <a:latin typeface="+mn-lt"/>
                <a:ea typeface="+mn-ea"/>
                <a:cs typeface="+mn-cs"/>
              </a:rPr>
              <a:t> des Staates, dessen Gewalt sich in die drei Bereiche der Exekutive, Legislative und Judikative teilt. Entsprechend geht es in den Büchern zum Staatsorganisationsrecht um Themen wie Gesetzgebungskompetenzen, Wahlen, den Aufbau und die Organisation des Bundestag als führendes Legislativorgan, der Bunderegierung, usw.</a:t>
            </a:r>
            <a:endParaRPr lang="de-DE" dirty="0"/>
          </a:p>
          <a:p>
            <a:endParaRPr lang="de-DE" dirty="0"/>
          </a:p>
        </p:txBody>
      </p:sp>
      <p:sp>
        <p:nvSpPr>
          <p:cNvPr id="4" name="Foliennummernplatzhalter 3"/>
          <p:cNvSpPr>
            <a:spLocks noGrp="1"/>
          </p:cNvSpPr>
          <p:nvPr>
            <p:ph type="sldNum" sz="quarter" idx="5"/>
          </p:nvPr>
        </p:nvSpPr>
        <p:spPr/>
        <p:txBody>
          <a:bodyPr/>
          <a:lstStyle/>
          <a:p>
            <a:fld id="{9CCEDB95-FDD1-4D8D-93C8-30C9E65B189A}" type="slidenum">
              <a:rPr lang="de-DE" smtClean="0"/>
              <a:t>7</a:t>
            </a:fld>
            <a:endParaRPr lang="de-DE"/>
          </a:p>
        </p:txBody>
      </p:sp>
    </p:spTree>
    <p:extLst>
      <p:ext uri="{BB962C8B-B14F-4D97-AF65-F5344CB8AC3E}">
        <p14:creationId xmlns:p14="http://schemas.microsoft.com/office/powerpoint/2010/main" val="411347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CEDB95-FDD1-4D8D-93C8-30C9E65B189A}" type="slidenum">
              <a:rPr lang="de-DE" smtClean="0"/>
              <a:t>9</a:t>
            </a:fld>
            <a:endParaRPr lang="de-DE"/>
          </a:p>
        </p:txBody>
      </p:sp>
    </p:spTree>
    <p:extLst>
      <p:ext uri="{BB962C8B-B14F-4D97-AF65-F5344CB8AC3E}">
        <p14:creationId xmlns:p14="http://schemas.microsoft.com/office/powerpoint/2010/main" val="2012070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Am Ball bleiben; Nicht im Stoff </a:t>
            </a:r>
            <a:r>
              <a:rPr lang="de-DE" dirty="0" err="1"/>
              <a:t>erschicken</a:t>
            </a:r>
            <a:endParaRPr lang="de-DE" dirty="0"/>
          </a:p>
        </p:txBody>
      </p:sp>
      <p:sp>
        <p:nvSpPr>
          <p:cNvPr id="4" name="Foliennummernplatzhalter 3"/>
          <p:cNvSpPr>
            <a:spLocks noGrp="1"/>
          </p:cNvSpPr>
          <p:nvPr>
            <p:ph type="sldNum" sz="quarter" idx="5"/>
          </p:nvPr>
        </p:nvSpPr>
        <p:spPr/>
        <p:txBody>
          <a:bodyPr/>
          <a:lstStyle/>
          <a:p>
            <a:fld id="{670B89F2-CBF5-41C9-866B-015D7A40F748}" type="slidenum">
              <a:rPr lang="de-DE" smtClean="0"/>
              <a:t>15</a:t>
            </a:fld>
            <a:endParaRPr lang="de-DE"/>
          </a:p>
        </p:txBody>
      </p:sp>
    </p:spTree>
    <p:extLst>
      <p:ext uri="{BB962C8B-B14F-4D97-AF65-F5344CB8AC3E}">
        <p14:creationId xmlns:p14="http://schemas.microsoft.com/office/powerpoint/2010/main" val="417934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Anekdote Zwischenprüfung (J.)</a:t>
            </a:r>
          </a:p>
        </p:txBody>
      </p:sp>
      <p:sp>
        <p:nvSpPr>
          <p:cNvPr id="4" name="Foliennummernplatzhalter 3"/>
          <p:cNvSpPr>
            <a:spLocks noGrp="1"/>
          </p:cNvSpPr>
          <p:nvPr>
            <p:ph type="sldNum" sz="quarter" idx="5"/>
          </p:nvPr>
        </p:nvSpPr>
        <p:spPr/>
        <p:txBody>
          <a:bodyPr/>
          <a:lstStyle/>
          <a:p>
            <a:fld id="{670B89F2-CBF5-41C9-866B-015D7A40F748}" type="slidenum">
              <a:rPr lang="de-DE" smtClean="0"/>
              <a:t>20</a:t>
            </a:fld>
            <a:endParaRPr lang="de-DE"/>
          </a:p>
        </p:txBody>
      </p:sp>
    </p:spTree>
    <p:extLst>
      <p:ext uri="{BB962C8B-B14F-4D97-AF65-F5344CB8AC3E}">
        <p14:creationId xmlns:p14="http://schemas.microsoft.com/office/powerpoint/2010/main" val="275283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69540"/>
            <a:ext cx="11734800" cy="1828801"/>
          </a:xfrm>
        </p:spPr>
        <p:txBody>
          <a:bodyPr anchor="b">
            <a:normAutofit/>
          </a:bodyPr>
          <a:lstStyle>
            <a:lvl1pPr algn="ctr">
              <a:defRPr sz="5400" b="1">
                <a:solidFill>
                  <a:schemeClr val="tx1"/>
                </a:solidFill>
              </a:defRPr>
            </a:lvl1pPr>
          </a:lstStyle>
          <a:p>
            <a:r>
              <a:rPr lang="de-DE" dirty="0"/>
              <a:t>Mastertitelformat bearbeiten</a:t>
            </a:r>
            <a:endParaRPr lang="en-US" dirty="0"/>
          </a:p>
        </p:txBody>
      </p:sp>
      <p:sp>
        <p:nvSpPr>
          <p:cNvPr id="3" name="Subtitle 2"/>
          <p:cNvSpPr>
            <a:spLocks noGrp="1"/>
          </p:cNvSpPr>
          <p:nvPr>
            <p:ph type="subTitle" idx="1"/>
          </p:nvPr>
        </p:nvSpPr>
        <p:spPr>
          <a:xfrm>
            <a:off x="1370693" y="3598339"/>
            <a:ext cx="9440034" cy="1828801"/>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US" dirty="0"/>
          </a:p>
        </p:txBody>
      </p:sp>
      <p:sp>
        <p:nvSpPr>
          <p:cNvPr id="4" name="Date Placeholder 3"/>
          <p:cNvSpPr>
            <a:spLocks noGrp="1"/>
          </p:cNvSpPr>
          <p:nvPr>
            <p:ph type="dt" sz="half" idx="10"/>
          </p:nvPr>
        </p:nvSpPr>
        <p:spPr/>
        <p:txBody>
          <a:bodyPr/>
          <a:lstStyle/>
          <a:p>
            <a:fld id="{754C7208-70E7-496E-B183-A5FF9CED6CBC}" type="datetime1">
              <a:rPr lang="de-DE" smtClean="0"/>
              <a:t>08.10.2019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399890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de-DE"/>
              <a:t>Mastertitelformat bearbeiten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52FB038-A766-4AAC-A2A6-782F215BFA58}" type="datetime1">
              <a:rPr lang="de-DE" smtClean="0"/>
              <a:t>08.10.2019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226423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AE77C71-89F5-40E2-A452-9B01367ACB9C}" type="datetime1">
              <a:rPr lang="de-DE" smtClean="0"/>
              <a:t>08.10.2019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4017095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EF60D5B-77C6-4741-8FE0-48BB8C694522}" type="datetime1">
              <a:rPr lang="de-DE" smtClean="0"/>
              <a:t>08.10.2019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D8C7E57-2975-4FF5-9BAC-80F8649B6358}" type="slidenum">
              <a:rPr lang="de-DE" smtClean="0"/>
              <a:t>‹Nr.›</a:t>
            </a:fld>
            <a:endParaRPr lang="de-DE"/>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20986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06CA0C9C-40C1-41EA-9D79-2E608F21508B}" type="datetime1">
              <a:rPr lang="de-DE" smtClean="0"/>
              <a:t>08.10.2019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20384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de-DE"/>
              <a:t>Mastertitelformat bearbeiten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8ACABCC8-46A7-40D8-87C4-B6B5BC33A422}" type="datetime1">
              <a:rPr lang="de-DE" smtClean="0"/>
              <a:t>08.10.2019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492067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de-DE"/>
              <a:t>Mastertitelformat bearbeiten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A91474DF-B78E-437A-B1E8-0113A8722CC5}" type="datetime1">
              <a:rPr lang="de-DE" smtClean="0"/>
              <a:t>08.10.2019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54184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D71EAD7-1FD1-4B2E-A999-9DED5B81735D}" type="datetime1">
              <a:rPr lang="de-DE" smtClean="0"/>
              <a:t>08.10.2019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620192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EFBED92-B236-48D4-83B5-B03DA14FC7B3}" type="datetime1">
              <a:rPr lang="de-DE" smtClean="0"/>
              <a:t>08.10.2019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228183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e-DE" dirty="0"/>
              <a:t>Mastertitelformat bearbeiten</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8F753093-8858-4228-A357-A13FBA666A24}" type="datetime1">
              <a:rPr lang="de-DE" smtClean="0"/>
              <a:t>08.10.2019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85623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20040" y="1761067"/>
            <a:ext cx="11643360" cy="1828813"/>
          </a:xfrm>
        </p:spPr>
        <p:txBody>
          <a:bodyPr anchor="b"/>
          <a:lstStyle>
            <a:lvl1pPr algn="ctr">
              <a:defRPr sz="4000" b="1" cap="none"/>
            </a:lvl1pPr>
          </a:lstStyle>
          <a:p>
            <a:r>
              <a:rPr lang="de-DE" dirty="0"/>
              <a:t>Mastertitelformat bearbeiten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DD76874-BEFC-405B-AC8C-7A69D0492F92}" type="datetime1">
              <a:rPr lang="de-DE" smtClean="0"/>
              <a:t>08.10.2019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147484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FE3A0BA-2569-4005-8FAE-D5CAAA764A76}" type="datetime1">
              <a:rPr lang="de-DE" smtClean="0"/>
              <a:t>08.10.2019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333200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C96EE89-0244-4131-A284-83D40D79918F}" type="datetime1">
              <a:rPr lang="de-DE" smtClean="0"/>
              <a:t>08.10.2019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316669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794191F-4CEB-478E-8F9A-42FFA41186DA}" type="datetime1">
              <a:rPr lang="de-DE" smtClean="0"/>
              <a:t>08.10.2019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188908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022E0-D8A2-4388-AF8C-62C373AE8CD7}" type="datetime1">
              <a:rPr lang="de-DE" smtClean="0"/>
              <a:t>08.10.2019</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183833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de-DE"/>
              <a:t>Mastertitelformat bearbeiten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7A116A8-D250-4BB5-A4AD-D500B939C5B8}" type="datetime1">
              <a:rPr lang="de-DE" smtClean="0"/>
              <a:t>08.10.2019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76510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de-DE"/>
              <a:t>Mastertitelformat bearbeiten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39DE1E53-F044-4211-B7D7-CF00ADE9900F}" type="datetime1">
              <a:rPr lang="de-DE" smtClean="0"/>
              <a:t>08.10.2019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D8C7E57-2975-4FF5-9BAC-80F8649B6358}" type="slidenum">
              <a:rPr lang="de-DE" smtClean="0"/>
              <a:t>‹Nr.›</a:t>
            </a:fld>
            <a:endParaRPr lang="de-DE"/>
          </a:p>
        </p:txBody>
      </p:sp>
    </p:spTree>
    <p:extLst>
      <p:ext uri="{BB962C8B-B14F-4D97-AF65-F5344CB8AC3E}">
        <p14:creationId xmlns:p14="http://schemas.microsoft.com/office/powerpoint/2010/main" val="173705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7CDB928-9B67-4239-A5FC-8C125082C72E}" type="datetime1">
              <a:rPr lang="de-DE" smtClean="0"/>
              <a:t>08.10.2019</a:t>
            </a:fld>
            <a:endParaRPr lang="de-DE"/>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de-D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8C7E57-2975-4FF5-9BAC-80F8649B6358}" type="slidenum">
              <a:rPr lang="de-DE" smtClean="0"/>
              <a:t>‹Nr.›</a:t>
            </a:fld>
            <a:endParaRPr lang="de-DE"/>
          </a:p>
        </p:txBody>
      </p:sp>
    </p:spTree>
    <p:extLst>
      <p:ext uri="{BB962C8B-B14F-4D97-AF65-F5344CB8AC3E}">
        <p14:creationId xmlns:p14="http://schemas.microsoft.com/office/powerpoint/2010/main" val="21256783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ithkashmir.org/2017/04/07/dos-and-donts-while-preparing-for-floods-kashmir/"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s://openclipart.org/detail/214030/thumbs-down-circle" TargetMode="External"/><Relationship Id="rId5" Type="http://schemas.openxmlformats.org/officeDocument/2006/relationships/image" Target="../media/image17.png"/><Relationship Id="rId4" Type="http://schemas.openxmlformats.org/officeDocument/2006/relationships/hyperlink" Target="http://withkashmir.org/2017/04/07/dos-and-donts-while-preparing-for-floods-kashmi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new.jura-online.de/lernen/pruefungsreihenfolge-der-anspruchsgrundlagen/3/excursus"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s://openclipart.org/detail/214030/thumbs-down-circle" TargetMode="External"/><Relationship Id="rId5" Type="http://schemas.openxmlformats.org/officeDocument/2006/relationships/image" Target="../media/image17.png"/><Relationship Id="rId4" Type="http://schemas.openxmlformats.org/officeDocument/2006/relationships/hyperlink" Target="http://withkashmir.org/2017/04/07/dos-and-donts-while-preparing-for-floods-kashmi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withkashmir.org/2017/04/07/dos-and-donts-while-preparing-for-floods-kashmi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hyperlink" Target="https://openclipart.org/detail/214030/thumbs-down-circle" TargetMode="External"/><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ithkashmir.org/2017/04/07/dos-and-donts-while-preparing-for-floods-kashmir/" TargetMode="External"/><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ithkashmir.org/2017/04/07/dos-and-donts-while-preparing-for-floods-kashmir/"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ithkashmir.org/2017/04/07/dos-and-donts-while-preparing-for-floods-kashmir/"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6.png"/><Relationship Id="rId7"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https://openclipart.org/detail/214030/thumbs-down-circle" TargetMode="External"/><Relationship Id="rId11" Type="http://schemas.openxmlformats.org/officeDocument/2006/relationships/image" Target="../media/image10.png"/><Relationship Id="rId5" Type="http://schemas.openxmlformats.org/officeDocument/2006/relationships/image" Target="../media/image17.png"/><Relationship Id="rId10" Type="http://schemas.openxmlformats.org/officeDocument/2006/relationships/image" Target="../media/image27.jpeg"/><Relationship Id="rId4" Type="http://schemas.openxmlformats.org/officeDocument/2006/relationships/hyperlink" Target="http://withkashmir.org/2017/04/07/dos-and-donts-while-preparing-for-floods-kashmir/" TargetMode="Externa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hyperlink" Target="https://openclipart.org/detail/214030/thumbs-down-circle" TargetMode="External"/><Relationship Id="rId5" Type="http://schemas.openxmlformats.org/officeDocument/2006/relationships/image" Target="../media/image30.jpeg"/><Relationship Id="rId10" Type="http://schemas.openxmlformats.org/officeDocument/2006/relationships/image" Target="../media/image17.png"/><Relationship Id="rId4" Type="http://schemas.openxmlformats.org/officeDocument/2006/relationships/image" Target="../media/image29.jpeg"/><Relationship Id="rId9" Type="http://schemas.openxmlformats.org/officeDocument/2006/relationships/hyperlink" Target="http://withkashmir.org/2017/04/07/dos-and-donts-while-preparing-for-floods-kashmi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ussmann logo">
            <a:extLst>
              <a:ext uri="{FF2B5EF4-FFF2-40B4-BE49-F238E27FC236}">
                <a16:creationId xmlns:a16="http://schemas.microsoft.com/office/drawing/2014/main" id="{0831B9C2-5E82-4819-B23B-CB57E3E425A9}"/>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7992554" y="1714589"/>
            <a:ext cx="3432609" cy="37674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D9AC3AE-4D78-4F05-9F1C-79ED91E8663C}"/>
              </a:ext>
            </a:extLst>
          </p:cNvPr>
          <p:cNvSpPr>
            <a:spLocks noGrp="1"/>
          </p:cNvSpPr>
          <p:nvPr>
            <p:ph type="ctrTitle"/>
          </p:nvPr>
        </p:nvSpPr>
        <p:spPr/>
        <p:txBody>
          <a:bodyPr/>
          <a:lstStyle/>
          <a:p>
            <a:r>
              <a:rPr lang="de-DE" dirty="0"/>
              <a:t>Büchervorstellung</a:t>
            </a:r>
            <a:endParaRPr lang="de-DE" b="1" dirty="0"/>
          </a:p>
        </p:txBody>
      </p:sp>
      <p:sp>
        <p:nvSpPr>
          <p:cNvPr id="3" name="Untertitel 2">
            <a:extLst>
              <a:ext uri="{FF2B5EF4-FFF2-40B4-BE49-F238E27FC236}">
                <a16:creationId xmlns:a16="http://schemas.microsoft.com/office/drawing/2014/main" id="{CD46226D-C4C3-4B12-9A4A-D6E898C7F4BC}"/>
              </a:ext>
            </a:extLst>
          </p:cNvPr>
          <p:cNvSpPr>
            <a:spLocks noGrp="1"/>
          </p:cNvSpPr>
          <p:nvPr>
            <p:ph type="subTitle" idx="1"/>
          </p:nvPr>
        </p:nvSpPr>
        <p:spPr/>
        <p:txBody>
          <a:bodyPr/>
          <a:lstStyle/>
          <a:p>
            <a:r>
              <a:rPr lang="de-DE" dirty="0"/>
              <a:t>Fachschaftsrat Jura der Humboldt – Universität zu Berlin</a:t>
            </a:r>
          </a:p>
          <a:p>
            <a:r>
              <a:rPr lang="de-DE" i="1" dirty="0"/>
              <a:t>in Zusammenarbeit mit dem Kulturkaufhaus Dussmann</a:t>
            </a:r>
          </a:p>
        </p:txBody>
      </p:sp>
      <p:pic>
        <p:nvPicPr>
          <p:cNvPr id="14" name="Picture 8" descr="https://www.hu-berlin.de/de/hu-intern/design/downloads/logo/kombi/rastergrafik/hukombi_bbw_gross.png">
            <a:extLst>
              <a:ext uri="{FF2B5EF4-FFF2-40B4-BE49-F238E27FC236}">
                <a16:creationId xmlns:a16="http://schemas.microsoft.com/office/drawing/2014/main" id="{E2BDFE78-7EB4-4C66-A186-4A0038818A33}"/>
              </a:ext>
            </a:extLst>
          </p:cNvPr>
          <p:cNvPicPr>
            <a:picLocks noChangeAspect="1" noChangeArrowheads="1"/>
          </p:cNvPicPr>
          <p:nvPr/>
        </p:nvPicPr>
        <p:blipFill rotWithShape="1">
          <a:blip r:embed="rId3">
            <a:grayscl/>
            <a:alphaModFix amt="5000"/>
            <a:extLst>
              <a:ext uri="{28A0092B-C50C-407E-A947-70E740481C1C}">
                <a14:useLocalDpi xmlns:a14="http://schemas.microsoft.com/office/drawing/2010/main" val="0"/>
              </a:ext>
            </a:extLst>
          </a:blip>
          <a:srcRect l="64889"/>
          <a:stretch/>
        </p:blipFill>
        <p:spPr bwMode="auto">
          <a:xfrm>
            <a:off x="-1944270" y="1338501"/>
            <a:ext cx="8034980" cy="451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375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A3710-0A51-4BEF-BB6D-F5F5407FB34C}"/>
              </a:ext>
            </a:extLst>
          </p:cNvPr>
          <p:cNvSpPr>
            <a:spLocks noGrp="1"/>
          </p:cNvSpPr>
          <p:nvPr>
            <p:ph type="title"/>
          </p:nvPr>
        </p:nvSpPr>
        <p:spPr/>
        <p:txBody>
          <a:bodyPr/>
          <a:lstStyle/>
          <a:p>
            <a:r>
              <a:rPr lang="de-DE" dirty="0"/>
              <a:t>Karteikarten</a:t>
            </a:r>
          </a:p>
        </p:txBody>
      </p:sp>
      <p:pic>
        <p:nvPicPr>
          <p:cNvPr id="9218" name="Picture 2">
            <a:extLst>
              <a:ext uri="{FF2B5EF4-FFF2-40B4-BE49-F238E27FC236}">
                <a16:creationId xmlns:a16="http://schemas.microsoft.com/office/drawing/2014/main" id="{CB662461-CB99-4544-A0BD-700ACB1F2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4442" y="1448234"/>
            <a:ext cx="2428531" cy="214682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32A58BFE-4A54-4536-A146-67C2C90E0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71" y="3879664"/>
            <a:ext cx="2909802" cy="2052605"/>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0F5CF580-9A3F-40EA-9E5C-AC9DD7BC626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89309" y="1692636"/>
            <a:ext cx="651166" cy="648646"/>
          </a:xfrm>
          <a:prstGeom prst="rect">
            <a:avLst/>
          </a:prstGeom>
        </p:spPr>
      </p:pic>
      <p:sp>
        <p:nvSpPr>
          <p:cNvPr id="8" name="Textfeld 7">
            <a:extLst>
              <a:ext uri="{FF2B5EF4-FFF2-40B4-BE49-F238E27FC236}">
                <a16:creationId xmlns:a16="http://schemas.microsoft.com/office/drawing/2014/main" id="{E18B9DD0-EC76-402A-AC78-589EA2235B8C}"/>
              </a:ext>
            </a:extLst>
          </p:cNvPr>
          <p:cNvSpPr txBox="1"/>
          <p:nvPr/>
        </p:nvSpPr>
        <p:spPr>
          <a:xfrm>
            <a:off x="4522085" y="1692636"/>
            <a:ext cx="2523191" cy="646331"/>
          </a:xfrm>
          <a:prstGeom prst="rect">
            <a:avLst/>
          </a:prstGeom>
          <a:noFill/>
        </p:spPr>
        <p:txBody>
          <a:bodyPr wrap="none" rtlCol="0">
            <a:spAutoFit/>
          </a:bodyPr>
          <a:lstStyle/>
          <a:p>
            <a:r>
              <a:rPr lang="de-DE" dirty="0"/>
              <a:t>Kompakt das wichtigste</a:t>
            </a:r>
          </a:p>
          <a:p>
            <a:r>
              <a:rPr lang="de-DE" dirty="0"/>
              <a:t>Klausurwissen</a:t>
            </a:r>
          </a:p>
        </p:txBody>
      </p:sp>
      <p:pic>
        <p:nvPicPr>
          <p:cNvPr id="9" name="Grafik 8">
            <a:extLst>
              <a:ext uri="{FF2B5EF4-FFF2-40B4-BE49-F238E27FC236}">
                <a16:creationId xmlns:a16="http://schemas.microsoft.com/office/drawing/2014/main" id="{DEAF8329-E824-4518-ADE9-0836AC3DA5F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89309" y="2521645"/>
            <a:ext cx="651166" cy="648646"/>
          </a:xfrm>
          <a:prstGeom prst="rect">
            <a:avLst/>
          </a:prstGeom>
        </p:spPr>
      </p:pic>
      <p:sp>
        <p:nvSpPr>
          <p:cNvPr id="10" name="Textfeld 9">
            <a:extLst>
              <a:ext uri="{FF2B5EF4-FFF2-40B4-BE49-F238E27FC236}">
                <a16:creationId xmlns:a16="http://schemas.microsoft.com/office/drawing/2014/main" id="{3DC215F7-E0A1-4D88-A250-7B1062EE7BC2}"/>
              </a:ext>
            </a:extLst>
          </p:cNvPr>
          <p:cNvSpPr txBox="1"/>
          <p:nvPr/>
        </p:nvSpPr>
        <p:spPr>
          <a:xfrm>
            <a:off x="4522085" y="2449586"/>
            <a:ext cx="2697983" cy="923330"/>
          </a:xfrm>
          <a:prstGeom prst="rect">
            <a:avLst/>
          </a:prstGeom>
          <a:noFill/>
        </p:spPr>
        <p:txBody>
          <a:bodyPr wrap="none" rtlCol="0">
            <a:spAutoFit/>
          </a:bodyPr>
          <a:lstStyle/>
          <a:p>
            <a:r>
              <a:rPr lang="de-DE" dirty="0"/>
              <a:t>Eignet sich gut zum </a:t>
            </a:r>
          </a:p>
          <a:p>
            <a:r>
              <a:rPr lang="de-DE" dirty="0"/>
              <a:t>Auswendiglernen vor der </a:t>
            </a:r>
          </a:p>
          <a:p>
            <a:r>
              <a:rPr lang="de-DE" dirty="0"/>
              <a:t>Klausur</a:t>
            </a:r>
          </a:p>
        </p:txBody>
      </p:sp>
      <p:pic>
        <p:nvPicPr>
          <p:cNvPr id="11" name="Grafik 10">
            <a:extLst>
              <a:ext uri="{FF2B5EF4-FFF2-40B4-BE49-F238E27FC236}">
                <a16:creationId xmlns:a16="http://schemas.microsoft.com/office/drawing/2014/main" id="{461B78DE-8BE3-41CD-9758-869649FA08C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89309" y="4027797"/>
            <a:ext cx="651166" cy="648646"/>
          </a:xfrm>
          <a:prstGeom prst="rect">
            <a:avLst/>
          </a:prstGeom>
        </p:spPr>
      </p:pic>
      <p:sp>
        <p:nvSpPr>
          <p:cNvPr id="12" name="Textfeld 11">
            <a:extLst>
              <a:ext uri="{FF2B5EF4-FFF2-40B4-BE49-F238E27FC236}">
                <a16:creationId xmlns:a16="http://schemas.microsoft.com/office/drawing/2014/main" id="{98F8777A-F430-4C7C-A43A-41E08693B72E}"/>
              </a:ext>
            </a:extLst>
          </p:cNvPr>
          <p:cNvSpPr txBox="1"/>
          <p:nvPr/>
        </p:nvSpPr>
        <p:spPr>
          <a:xfrm>
            <a:off x="4522085" y="4155616"/>
            <a:ext cx="2468881" cy="369332"/>
          </a:xfrm>
          <a:prstGeom prst="rect">
            <a:avLst/>
          </a:prstGeom>
          <a:noFill/>
        </p:spPr>
        <p:txBody>
          <a:bodyPr wrap="none" rtlCol="0">
            <a:spAutoFit/>
          </a:bodyPr>
          <a:lstStyle/>
          <a:p>
            <a:r>
              <a:rPr lang="de-DE" dirty="0"/>
              <a:t>Grafische Aufbereitung</a:t>
            </a:r>
          </a:p>
        </p:txBody>
      </p:sp>
      <p:pic>
        <p:nvPicPr>
          <p:cNvPr id="13" name="Grafik 12">
            <a:extLst>
              <a:ext uri="{FF2B5EF4-FFF2-40B4-BE49-F238E27FC236}">
                <a16:creationId xmlns:a16="http://schemas.microsoft.com/office/drawing/2014/main" id="{36CFEF35-8ACD-41A4-8694-9DC56FFF612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89309" y="4856806"/>
            <a:ext cx="651166" cy="648646"/>
          </a:xfrm>
          <a:prstGeom prst="rect">
            <a:avLst/>
          </a:prstGeom>
        </p:spPr>
      </p:pic>
      <p:sp>
        <p:nvSpPr>
          <p:cNvPr id="14" name="Textfeld 13">
            <a:extLst>
              <a:ext uri="{FF2B5EF4-FFF2-40B4-BE49-F238E27FC236}">
                <a16:creationId xmlns:a16="http://schemas.microsoft.com/office/drawing/2014/main" id="{F6989755-FC7C-4232-AFDD-4E8D4F35C2DB}"/>
              </a:ext>
            </a:extLst>
          </p:cNvPr>
          <p:cNvSpPr txBox="1"/>
          <p:nvPr/>
        </p:nvSpPr>
        <p:spPr>
          <a:xfrm>
            <a:off x="4522085" y="4842198"/>
            <a:ext cx="2382383" cy="646331"/>
          </a:xfrm>
          <a:prstGeom prst="rect">
            <a:avLst/>
          </a:prstGeom>
          <a:noFill/>
        </p:spPr>
        <p:txBody>
          <a:bodyPr wrap="none" rtlCol="0">
            <a:spAutoFit/>
          </a:bodyPr>
          <a:lstStyle/>
          <a:p>
            <a:r>
              <a:rPr lang="de-DE" dirty="0"/>
              <a:t>Eignet sich gut für den</a:t>
            </a:r>
          </a:p>
          <a:p>
            <a:r>
              <a:rPr lang="de-DE" dirty="0"/>
              <a:t>Visuellen Lerntyp</a:t>
            </a:r>
          </a:p>
        </p:txBody>
      </p:sp>
      <p:pic>
        <p:nvPicPr>
          <p:cNvPr id="15" name="Picture 2" descr="https://www.hu-berlin.de/de/hu-intern/design/downloads/logo/siegel/husiegel-bw-klein.png/image_preview">
            <a:extLst>
              <a:ext uri="{FF2B5EF4-FFF2-40B4-BE49-F238E27FC236}">
                <a16:creationId xmlns:a16="http://schemas.microsoft.com/office/drawing/2014/main" id="{E7FF2579-3BFB-4094-9081-F21024F925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79BED3A5-EF8E-49F4-AA6C-0732E0E19BEB}"/>
              </a:ext>
            </a:extLst>
          </p:cNvPr>
          <p:cNvSpPr>
            <a:spLocks noGrp="1"/>
          </p:cNvSpPr>
          <p:nvPr>
            <p:ph type="sldNum" sz="quarter" idx="12"/>
          </p:nvPr>
        </p:nvSpPr>
        <p:spPr/>
        <p:txBody>
          <a:bodyPr/>
          <a:lstStyle/>
          <a:p>
            <a:fld id="{ED8C7E57-2975-4FF5-9BAC-80F8649B6358}" type="slidenum">
              <a:rPr lang="de-DE" smtClean="0"/>
              <a:t>10</a:t>
            </a:fld>
            <a:endParaRPr lang="de-DE"/>
          </a:p>
        </p:txBody>
      </p:sp>
    </p:spTree>
    <p:extLst>
      <p:ext uri="{BB962C8B-B14F-4D97-AF65-F5344CB8AC3E}">
        <p14:creationId xmlns:p14="http://schemas.microsoft.com/office/powerpoint/2010/main" val="60995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222"/>
                                        </p:tgtEl>
                                        <p:attrNameLst>
                                          <p:attrName>style.visibility</p:attrName>
                                        </p:attrNameLst>
                                      </p:cBhvr>
                                      <p:to>
                                        <p:strVal val="visible"/>
                                      </p:to>
                                    </p:set>
                                    <p:animEffect transition="in" filter="fade">
                                      <p:cBhvr>
                                        <p:cTn id="28" dur="500"/>
                                        <p:tgtEl>
                                          <p:spTgt spid="92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875BB2-27A2-409C-A91C-92F6F4A75D86}"/>
              </a:ext>
            </a:extLst>
          </p:cNvPr>
          <p:cNvSpPr>
            <a:spLocks noGrp="1"/>
          </p:cNvSpPr>
          <p:nvPr>
            <p:ph type="title"/>
          </p:nvPr>
        </p:nvSpPr>
        <p:spPr>
          <a:xfrm>
            <a:off x="913795" y="609600"/>
            <a:ext cx="10353762" cy="970450"/>
          </a:xfrm>
        </p:spPr>
        <p:txBody>
          <a:bodyPr/>
          <a:lstStyle/>
          <a:p>
            <a:r>
              <a:rPr lang="de-DE" dirty="0"/>
              <a:t>Online - Angebote</a:t>
            </a:r>
          </a:p>
        </p:txBody>
      </p:sp>
      <p:pic>
        <p:nvPicPr>
          <p:cNvPr id="10242" name="Picture 2" descr="Image result for juraonline logo">
            <a:extLst>
              <a:ext uri="{FF2B5EF4-FFF2-40B4-BE49-F238E27FC236}">
                <a16:creationId xmlns:a16="http://schemas.microsoft.com/office/drawing/2014/main" id="{71E40D4F-E934-4696-9592-D10353246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72" y="1963508"/>
            <a:ext cx="47910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F2649AB-FCC5-43F0-BA74-26DFDF0A8F4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54084" y="1580050"/>
            <a:ext cx="651166" cy="648646"/>
          </a:xfrm>
          <a:prstGeom prst="rect">
            <a:avLst/>
          </a:prstGeom>
        </p:spPr>
      </p:pic>
      <p:sp>
        <p:nvSpPr>
          <p:cNvPr id="6" name="Textfeld 5">
            <a:extLst>
              <a:ext uri="{FF2B5EF4-FFF2-40B4-BE49-F238E27FC236}">
                <a16:creationId xmlns:a16="http://schemas.microsoft.com/office/drawing/2014/main" id="{84E4AA1B-41C7-49F9-88AB-3B0DC4DB576F}"/>
              </a:ext>
            </a:extLst>
          </p:cNvPr>
          <p:cNvSpPr txBox="1"/>
          <p:nvPr/>
        </p:nvSpPr>
        <p:spPr>
          <a:xfrm>
            <a:off x="6586860" y="1719707"/>
            <a:ext cx="3010952" cy="369332"/>
          </a:xfrm>
          <a:prstGeom prst="rect">
            <a:avLst/>
          </a:prstGeom>
          <a:noFill/>
        </p:spPr>
        <p:txBody>
          <a:bodyPr wrap="none" rtlCol="0">
            <a:spAutoFit/>
          </a:bodyPr>
          <a:lstStyle/>
          <a:p>
            <a:r>
              <a:rPr lang="de-DE" dirty="0"/>
              <a:t>Erklärungen im Videoformat</a:t>
            </a:r>
          </a:p>
        </p:txBody>
      </p:sp>
      <p:sp>
        <p:nvSpPr>
          <p:cNvPr id="8" name="Textfeld 7">
            <a:extLst>
              <a:ext uri="{FF2B5EF4-FFF2-40B4-BE49-F238E27FC236}">
                <a16:creationId xmlns:a16="http://schemas.microsoft.com/office/drawing/2014/main" id="{20281025-67DF-4FF2-B738-84069344CD32}"/>
              </a:ext>
            </a:extLst>
          </p:cNvPr>
          <p:cNvSpPr txBox="1"/>
          <p:nvPr/>
        </p:nvSpPr>
        <p:spPr>
          <a:xfrm>
            <a:off x="6593241" y="3892980"/>
            <a:ext cx="3185039" cy="369332"/>
          </a:xfrm>
          <a:prstGeom prst="rect">
            <a:avLst/>
          </a:prstGeom>
          <a:noFill/>
        </p:spPr>
        <p:txBody>
          <a:bodyPr wrap="none" rtlCol="0">
            <a:spAutoFit/>
          </a:bodyPr>
          <a:lstStyle/>
          <a:p>
            <a:r>
              <a:rPr lang="de-DE" dirty="0"/>
              <a:t>Manchmal etwas oberflächlich</a:t>
            </a:r>
          </a:p>
        </p:txBody>
      </p:sp>
      <p:pic>
        <p:nvPicPr>
          <p:cNvPr id="9" name="Grafik 8">
            <a:extLst>
              <a:ext uri="{FF2B5EF4-FFF2-40B4-BE49-F238E27FC236}">
                <a16:creationId xmlns:a16="http://schemas.microsoft.com/office/drawing/2014/main" id="{EE5D2F6E-CEFE-4798-AF17-E9B184E5E92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70417" y="3774493"/>
            <a:ext cx="663928" cy="661359"/>
          </a:xfrm>
          <a:prstGeom prst="rect">
            <a:avLst/>
          </a:prstGeom>
        </p:spPr>
      </p:pic>
      <p:pic>
        <p:nvPicPr>
          <p:cNvPr id="10" name="Grafik 9">
            <a:extLst>
              <a:ext uri="{FF2B5EF4-FFF2-40B4-BE49-F238E27FC236}">
                <a16:creationId xmlns:a16="http://schemas.microsoft.com/office/drawing/2014/main" id="{8AA2A519-BE2F-4744-BF3C-F50E57A8ED4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65093" y="2317720"/>
            <a:ext cx="651166" cy="648646"/>
          </a:xfrm>
          <a:prstGeom prst="rect">
            <a:avLst/>
          </a:prstGeom>
        </p:spPr>
      </p:pic>
      <p:sp>
        <p:nvSpPr>
          <p:cNvPr id="11" name="Textfeld 10">
            <a:extLst>
              <a:ext uri="{FF2B5EF4-FFF2-40B4-BE49-F238E27FC236}">
                <a16:creationId xmlns:a16="http://schemas.microsoft.com/office/drawing/2014/main" id="{9B9FE509-3E6A-4E95-9004-ECAF714C07AC}"/>
              </a:ext>
            </a:extLst>
          </p:cNvPr>
          <p:cNvSpPr txBox="1"/>
          <p:nvPr/>
        </p:nvSpPr>
        <p:spPr>
          <a:xfrm>
            <a:off x="6586860" y="2320035"/>
            <a:ext cx="5172698" cy="646331"/>
          </a:xfrm>
          <a:prstGeom prst="rect">
            <a:avLst/>
          </a:prstGeom>
          <a:noFill/>
        </p:spPr>
        <p:txBody>
          <a:bodyPr wrap="none" rtlCol="0">
            <a:spAutoFit/>
          </a:bodyPr>
          <a:lstStyle/>
          <a:p>
            <a:r>
              <a:rPr lang="de-DE" dirty="0"/>
              <a:t>Wiederholungsfragen</a:t>
            </a:r>
          </a:p>
          <a:p>
            <a:r>
              <a:rPr lang="de-DE" dirty="0">
                <a:sym typeface="Wingdings" panose="05000000000000000000" pitchFamily="2" charset="2"/>
              </a:rPr>
              <a:t>Besonders gut zum Wiederholen vor der Klausur</a:t>
            </a:r>
            <a:endParaRPr lang="de-DE" dirty="0"/>
          </a:p>
        </p:txBody>
      </p:sp>
      <p:sp>
        <p:nvSpPr>
          <p:cNvPr id="4" name="AutoShape 4" descr="Image result for juracademy logo">
            <a:extLst>
              <a:ext uri="{FF2B5EF4-FFF2-40B4-BE49-F238E27FC236}">
                <a16:creationId xmlns:a16="http://schemas.microsoft.com/office/drawing/2014/main" id="{BBD069FF-AC68-4EA2-A117-9341A5CB9318}"/>
              </a:ext>
            </a:extLst>
          </p:cNvPr>
          <p:cNvSpPr>
            <a:spLocks noChangeAspect="1" noChangeArrowheads="1"/>
          </p:cNvSpPr>
          <p:nvPr/>
        </p:nvSpPr>
        <p:spPr bwMode="auto">
          <a:xfrm>
            <a:off x="5949981" y="39252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246" name="Picture 6" descr="Image result for juracademy logo">
            <a:extLst>
              <a:ext uri="{FF2B5EF4-FFF2-40B4-BE49-F238E27FC236}">
                <a16:creationId xmlns:a16="http://schemas.microsoft.com/office/drawing/2014/main" id="{9C0DDEBA-C886-4704-ACEC-95A5AB7FED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8727" y="4679937"/>
            <a:ext cx="3412399" cy="1917078"/>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a:extLst>
              <a:ext uri="{FF2B5EF4-FFF2-40B4-BE49-F238E27FC236}">
                <a16:creationId xmlns:a16="http://schemas.microsoft.com/office/drawing/2014/main" id="{A86CFE69-45DC-42A3-9FFD-83220346234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65093" y="3046106"/>
            <a:ext cx="651166" cy="648646"/>
          </a:xfrm>
          <a:prstGeom prst="rect">
            <a:avLst/>
          </a:prstGeom>
        </p:spPr>
      </p:pic>
      <p:sp>
        <p:nvSpPr>
          <p:cNvPr id="15" name="Textfeld 14">
            <a:extLst>
              <a:ext uri="{FF2B5EF4-FFF2-40B4-BE49-F238E27FC236}">
                <a16:creationId xmlns:a16="http://schemas.microsoft.com/office/drawing/2014/main" id="{B9953203-1663-48FA-A4E4-44C9C7659361}"/>
              </a:ext>
            </a:extLst>
          </p:cNvPr>
          <p:cNvSpPr txBox="1"/>
          <p:nvPr/>
        </p:nvSpPr>
        <p:spPr>
          <a:xfrm>
            <a:off x="6593241" y="3197362"/>
            <a:ext cx="2774862" cy="369332"/>
          </a:xfrm>
          <a:prstGeom prst="rect">
            <a:avLst/>
          </a:prstGeom>
          <a:noFill/>
        </p:spPr>
        <p:txBody>
          <a:bodyPr wrap="none" rtlCol="0">
            <a:spAutoFit/>
          </a:bodyPr>
          <a:lstStyle/>
          <a:p>
            <a:r>
              <a:rPr lang="de-DE" dirty="0"/>
              <a:t>Kostenlos für Erstsemester</a:t>
            </a:r>
          </a:p>
        </p:txBody>
      </p:sp>
      <p:pic>
        <p:nvPicPr>
          <p:cNvPr id="16" name="Grafik 15">
            <a:extLst>
              <a:ext uri="{FF2B5EF4-FFF2-40B4-BE49-F238E27FC236}">
                <a16:creationId xmlns:a16="http://schemas.microsoft.com/office/drawing/2014/main" id="{07320ACB-5AAC-4682-BB7E-E11F3C5BF52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72170" y="4540280"/>
            <a:ext cx="651166" cy="648646"/>
          </a:xfrm>
          <a:prstGeom prst="rect">
            <a:avLst/>
          </a:prstGeom>
        </p:spPr>
      </p:pic>
      <p:sp>
        <p:nvSpPr>
          <p:cNvPr id="17" name="Textfeld 16">
            <a:extLst>
              <a:ext uri="{FF2B5EF4-FFF2-40B4-BE49-F238E27FC236}">
                <a16:creationId xmlns:a16="http://schemas.microsoft.com/office/drawing/2014/main" id="{548F7845-D7FD-4867-9615-73001305B03C}"/>
              </a:ext>
            </a:extLst>
          </p:cNvPr>
          <p:cNvSpPr txBox="1"/>
          <p:nvPr/>
        </p:nvSpPr>
        <p:spPr>
          <a:xfrm>
            <a:off x="6604946" y="4679937"/>
            <a:ext cx="3010952" cy="369332"/>
          </a:xfrm>
          <a:prstGeom prst="rect">
            <a:avLst/>
          </a:prstGeom>
          <a:noFill/>
        </p:spPr>
        <p:txBody>
          <a:bodyPr wrap="none" rtlCol="0">
            <a:spAutoFit/>
          </a:bodyPr>
          <a:lstStyle/>
          <a:p>
            <a:r>
              <a:rPr lang="de-DE" dirty="0"/>
              <a:t>Erklärungen im Videoformat</a:t>
            </a:r>
          </a:p>
        </p:txBody>
      </p:sp>
      <p:pic>
        <p:nvPicPr>
          <p:cNvPr id="18" name="Grafik 17">
            <a:extLst>
              <a:ext uri="{FF2B5EF4-FFF2-40B4-BE49-F238E27FC236}">
                <a16:creationId xmlns:a16="http://schemas.microsoft.com/office/drawing/2014/main" id="{870B6785-99F1-4E12-A27E-B4CA98D7792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83179" y="5277950"/>
            <a:ext cx="651166" cy="648646"/>
          </a:xfrm>
          <a:prstGeom prst="rect">
            <a:avLst/>
          </a:prstGeom>
        </p:spPr>
      </p:pic>
      <p:sp>
        <p:nvSpPr>
          <p:cNvPr id="19" name="Textfeld 18">
            <a:extLst>
              <a:ext uri="{FF2B5EF4-FFF2-40B4-BE49-F238E27FC236}">
                <a16:creationId xmlns:a16="http://schemas.microsoft.com/office/drawing/2014/main" id="{56416632-31EC-43CC-A249-0F3F3F290943}"/>
              </a:ext>
            </a:extLst>
          </p:cNvPr>
          <p:cNvSpPr txBox="1"/>
          <p:nvPr/>
        </p:nvSpPr>
        <p:spPr>
          <a:xfrm>
            <a:off x="6604946" y="5280265"/>
            <a:ext cx="5172698" cy="646331"/>
          </a:xfrm>
          <a:prstGeom prst="rect">
            <a:avLst/>
          </a:prstGeom>
          <a:noFill/>
        </p:spPr>
        <p:txBody>
          <a:bodyPr wrap="none" rtlCol="0">
            <a:spAutoFit/>
          </a:bodyPr>
          <a:lstStyle/>
          <a:p>
            <a:r>
              <a:rPr lang="de-DE" dirty="0"/>
              <a:t>Wiederholungsfragen</a:t>
            </a:r>
          </a:p>
          <a:p>
            <a:r>
              <a:rPr lang="de-DE" dirty="0">
                <a:sym typeface="Wingdings" panose="05000000000000000000" pitchFamily="2" charset="2"/>
              </a:rPr>
              <a:t>Besonders gut zum Wiederholen vor der Klausur</a:t>
            </a:r>
            <a:endParaRPr lang="de-DE" dirty="0"/>
          </a:p>
        </p:txBody>
      </p:sp>
      <p:sp>
        <p:nvSpPr>
          <p:cNvPr id="20" name="Textfeld 19">
            <a:extLst>
              <a:ext uri="{FF2B5EF4-FFF2-40B4-BE49-F238E27FC236}">
                <a16:creationId xmlns:a16="http://schemas.microsoft.com/office/drawing/2014/main" id="{3CEE8346-97B4-42CC-8E0B-80290C3A88D2}"/>
              </a:ext>
            </a:extLst>
          </p:cNvPr>
          <p:cNvSpPr txBox="1"/>
          <p:nvPr/>
        </p:nvSpPr>
        <p:spPr>
          <a:xfrm>
            <a:off x="6606003" y="6127138"/>
            <a:ext cx="733919" cy="369332"/>
          </a:xfrm>
          <a:prstGeom prst="rect">
            <a:avLst/>
          </a:prstGeom>
          <a:noFill/>
        </p:spPr>
        <p:txBody>
          <a:bodyPr wrap="none" rtlCol="0">
            <a:spAutoFit/>
          </a:bodyPr>
          <a:lstStyle/>
          <a:p>
            <a:r>
              <a:rPr lang="de-DE" dirty="0"/>
              <a:t>Teuer</a:t>
            </a:r>
          </a:p>
        </p:txBody>
      </p:sp>
      <p:pic>
        <p:nvPicPr>
          <p:cNvPr id="21" name="Grafik 20">
            <a:extLst>
              <a:ext uri="{FF2B5EF4-FFF2-40B4-BE49-F238E27FC236}">
                <a16:creationId xmlns:a16="http://schemas.microsoft.com/office/drawing/2014/main" id="{17C4B74D-C18F-4045-B513-767A69EC8A8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83179" y="6008651"/>
            <a:ext cx="663928" cy="661359"/>
          </a:xfrm>
          <a:prstGeom prst="rect">
            <a:avLst/>
          </a:prstGeom>
        </p:spPr>
      </p:pic>
      <p:sp>
        <p:nvSpPr>
          <p:cNvPr id="22" name="AutoShape 4" descr="Image result for juracademy logo">
            <a:extLst>
              <a:ext uri="{FF2B5EF4-FFF2-40B4-BE49-F238E27FC236}">
                <a16:creationId xmlns:a16="http://schemas.microsoft.com/office/drawing/2014/main" id="{202CA1A2-2CF2-46C1-B05E-98269A998662}"/>
              </a:ext>
            </a:extLst>
          </p:cNvPr>
          <p:cNvSpPr>
            <a:spLocks noChangeAspect="1" noChangeArrowheads="1"/>
          </p:cNvSpPr>
          <p:nvPr/>
        </p:nvSpPr>
        <p:spPr bwMode="auto">
          <a:xfrm>
            <a:off x="5962743" y="61594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cxnSp>
        <p:nvCxnSpPr>
          <p:cNvPr id="13" name="Gerader Verbinder 12">
            <a:extLst>
              <a:ext uri="{FF2B5EF4-FFF2-40B4-BE49-F238E27FC236}">
                <a16:creationId xmlns:a16="http://schemas.microsoft.com/office/drawing/2014/main" id="{7B6C0988-6C79-4E72-9B66-C207118C1011}"/>
              </a:ext>
            </a:extLst>
          </p:cNvPr>
          <p:cNvCxnSpPr/>
          <p:nvPr/>
        </p:nvCxnSpPr>
        <p:spPr>
          <a:xfrm>
            <a:off x="0" y="44763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 descr="https://www.hu-berlin.de/de/hu-intern/design/downloads/logo/siegel/husiegel-bw-klein.png/image_preview">
            <a:extLst>
              <a:ext uri="{FF2B5EF4-FFF2-40B4-BE49-F238E27FC236}">
                <a16:creationId xmlns:a16="http://schemas.microsoft.com/office/drawing/2014/main" id="{7F177633-797F-478C-AA39-0D289F8A09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00D4AB03-F967-4C2A-B52E-DEA81AD47C4F}"/>
              </a:ext>
            </a:extLst>
          </p:cNvPr>
          <p:cNvSpPr>
            <a:spLocks noGrp="1"/>
          </p:cNvSpPr>
          <p:nvPr>
            <p:ph type="sldNum" sz="quarter" idx="12"/>
          </p:nvPr>
        </p:nvSpPr>
        <p:spPr/>
        <p:txBody>
          <a:bodyPr/>
          <a:lstStyle/>
          <a:p>
            <a:fld id="{ED8C7E57-2975-4FF5-9BAC-80F8649B6358}" type="slidenum">
              <a:rPr lang="de-DE" smtClean="0"/>
              <a:t>11</a:t>
            </a:fld>
            <a:endParaRPr lang="de-DE"/>
          </a:p>
        </p:txBody>
      </p:sp>
    </p:spTree>
    <p:extLst>
      <p:ext uri="{BB962C8B-B14F-4D97-AF65-F5344CB8AC3E}">
        <p14:creationId xmlns:p14="http://schemas.microsoft.com/office/powerpoint/2010/main" val="1287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10246"/>
                                        </p:tgtEl>
                                        <p:attrNameLst>
                                          <p:attrName>style.visibility</p:attrName>
                                        </p:attrNameLst>
                                      </p:cBhvr>
                                      <p:to>
                                        <p:strVal val="visible"/>
                                      </p:to>
                                    </p:set>
                                    <p:animEffect transition="in" filter="fade">
                                      <p:cBhvr>
                                        <p:cTn id="47" dur="500"/>
                                        <p:tgtEl>
                                          <p:spTgt spid="102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5" grpId="0"/>
      <p:bldP spid="17"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B468906-BEE2-41D9-AFCC-66BB1EF0F462}"/>
              </a:ext>
            </a:extLst>
          </p:cNvPr>
          <p:cNvPicPr>
            <a:picLocks noChangeAspect="1"/>
          </p:cNvPicPr>
          <p:nvPr/>
        </p:nvPicPr>
        <p:blipFill>
          <a:blip r:embed="rId2"/>
          <a:stretch>
            <a:fillRect/>
          </a:stretch>
        </p:blipFill>
        <p:spPr>
          <a:xfrm>
            <a:off x="0" y="342607"/>
            <a:ext cx="12192000" cy="5341512"/>
          </a:xfrm>
          <a:prstGeom prst="rect">
            <a:avLst/>
          </a:prstGeom>
        </p:spPr>
      </p:pic>
      <p:sp>
        <p:nvSpPr>
          <p:cNvPr id="5" name="Textfeld 4">
            <a:extLst>
              <a:ext uri="{FF2B5EF4-FFF2-40B4-BE49-F238E27FC236}">
                <a16:creationId xmlns:a16="http://schemas.microsoft.com/office/drawing/2014/main" id="{667ABCC4-9887-47C7-AF5E-498D71568AE2}"/>
              </a:ext>
            </a:extLst>
          </p:cNvPr>
          <p:cNvSpPr txBox="1"/>
          <p:nvPr/>
        </p:nvSpPr>
        <p:spPr>
          <a:xfrm>
            <a:off x="4465983" y="6269029"/>
            <a:ext cx="6876113" cy="276999"/>
          </a:xfrm>
          <a:prstGeom prst="rect">
            <a:avLst/>
          </a:prstGeom>
          <a:noFill/>
        </p:spPr>
        <p:txBody>
          <a:bodyPr wrap="none" rtlCol="0">
            <a:spAutoFit/>
          </a:bodyPr>
          <a:lstStyle/>
          <a:p>
            <a:r>
              <a:rPr lang="de-DE" sz="1200" b="1" dirty="0"/>
              <a:t>Quelle:</a:t>
            </a:r>
            <a:r>
              <a:rPr lang="de-DE" sz="1200" dirty="0"/>
              <a:t> </a:t>
            </a:r>
            <a:r>
              <a:rPr lang="de-DE" sz="1200" dirty="0">
                <a:hlinkClick r:id="rId3"/>
              </a:rPr>
              <a:t>https://new.jura-online.de/lernen/pruefungsreihenfolge-der-anspruchsgrundlagen/3/excursus</a:t>
            </a:r>
            <a:endParaRPr lang="de-DE" sz="1200" b="1" dirty="0"/>
          </a:p>
        </p:txBody>
      </p:sp>
      <p:pic>
        <p:nvPicPr>
          <p:cNvPr id="10" name="Picture 2" descr="https://www.hu-berlin.de/de/hu-intern/design/downloads/logo/siegel/husiegel-bw-klein.png/image_preview">
            <a:extLst>
              <a:ext uri="{FF2B5EF4-FFF2-40B4-BE49-F238E27FC236}">
                <a16:creationId xmlns:a16="http://schemas.microsoft.com/office/drawing/2014/main" id="{F443FADF-726E-49B5-B6F7-8C92746D8B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a:extLst>
              <a:ext uri="{FF2B5EF4-FFF2-40B4-BE49-F238E27FC236}">
                <a16:creationId xmlns:a16="http://schemas.microsoft.com/office/drawing/2014/main" id="{FD54B53A-16F9-4FE2-9BA0-3598BDAA22F9}"/>
              </a:ext>
            </a:extLst>
          </p:cNvPr>
          <p:cNvSpPr>
            <a:spLocks noGrp="1"/>
          </p:cNvSpPr>
          <p:nvPr>
            <p:ph type="sldNum" sz="quarter" idx="12"/>
          </p:nvPr>
        </p:nvSpPr>
        <p:spPr/>
        <p:txBody>
          <a:bodyPr/>
          <a:lstStyle/>
          <a:p>
            <a:fld id="{ED8C7E57-2975-4FF5-9BAC-80F8649B6358}" type="slidenum">
              <a:rPr lang="de-DE" smtClean="0"/>
              <a:t>12</a:t>
            </a:fld>
            <a:endParaRPr lang="de-DE"/>
          </a:p>
        </p:txBody>
      </p:sp>
    </p:spTree>
    <p:extLst>
      <p:ext uri="{BB962C8B-B14F-4D97-AF65-F5344CB8AC3E}">
        <p14:creationId xmlns:p14="http://schemas.microsoft.com/office/powerpoint/2010/main" val="2865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E46AF-0D56-4D10-B8AB-9159A835BD7C}"/>
              </a:ext>
            </a:extLst>
          </p:cNvPr>
          <p:cNvSpPr>
            <a:spLocks noGrp="1"/>
          </p:cNvSpPr>
          <p:nvPr>
            <p:ph type="title"/>
          </p:nvPr>
        </p:nvSpPr>
        <p:spPr/>
        <p:txBody>
          <a:bodyPr/>
          <a:lstStyle/>
          <a:p>
            <a:r>
              <a:rPr lang="de-DE" dirty="0"/>
              <a:t>Podcasts</a:t>
            </a:r>
          </a:p>
        </p:txBody>
      </p:sp>
      <p:pic>
        <p:nvPicPr>
          <p:cNvPr id="4" name="Grafik 3">
            <a:extLst>
              <a:ext uri="{FF2B5EF4-FFF2-40B4-BE49-F238E27FC236}">
                <a16:creationId xmlns:a16="http://schemas.microsoft.com/office/drawing/2014/main" id="{B7EF3E5D-0F4F-4DEA-8BF6-C346CD88770D}"/>
              </a:ext>
            </a:extLst>
          </p:cNvPr>
          <p:cNvPicPr>
            <a:picLocks noChangeAspect="1"/>
          </p:cNvPicPr>
          <p:nvPr/>
        </p:nvPicPr>
        <p:blipFill>
          <a:blip r:embed="rId2"/>
          <a:stretch>
            <a:fillRect/>
          </a:stretch>
        </p:blipFill>
        <p:spPr>
          <a:xfrm>
            <a:off x="572629" y="1510941"/>
            <a:ext cx="7851890" cy="1330581"/>
          </a:xfrm>
          <a:prstGeom prst="rect">
            <a:avLst/>
          </a:prstGeom>
        </p:spPr>
      </p:pic>
      <p:sp>
        <p:nvSpPr>
          <p:cNvPr id="5" name="Textfeld 4">
            <a:extLst>
              <a:ext uri="{FF2B5EF4-FFF2-40B4-BE49-F238E27FC236}">
                <a16:creationId xmlns:a16="http://schemas.microsoft.com/office/drawing/2014/main" id="{3EB595CA-FB38-456F-B2C9-75D1873FCFA3}"/>
              </a:ext>
            </a:extLst>
          </p:cNvPr>
          <p:cNvSpPr txBox="1"/>
          <p:nvPr/>
        </p:nvSpPr>
        <p:spPr>
          <a:xfrm>
            <a:off x="1150374" y="3175819"/>
            <a:ext cx="6870984" cy="646331"/>
          </a:xfrm>
          <a:prstGeom prst="rect">
            <a:avLst/>
          </a:prstGeom>
          <a:noFill/>
        </p:spPr>
        <p:txBody>
          <a:bodyPr wrap="none" rtlCol="0">
            <a:spAutoFit/>
          </a:bodyPr>
          <a:lstStyle/>
          <a:p>
            <a:r>
              <a:rPr lang="de-DE" dirty="0"/>
              <a:t>Podcast der LMU München (Prof. Dr. Stephan Lorenz) für BGB AT</a:t>
            </a:r>
          </a:p>
          <a:p>
            <a:r>
              <a:rPr lang="de-DE" dirty="0"/>
              <a:t>Kostenlos</a:t>
            </a:r>
          </a:p>
        </p:txBody>
      </p:sp>
      <p:pic>
        <p:nvPicPr>
          <p:cNvPr id="6" name="Grafik 5">
            <a:extLst>
              <a:ext uri="{FF2B5EF4-FFF2-40B4-BE49-F238E27FC236}">
                <a16:creationId xmlns:a16="http://schemas.microsoft.com/office/drawing/2014/main" id="{D75D47A3-F3FF-422F-A250-044AF29BB45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21413" y="4016479"/>
            <a:ext cx="651166" cy="648646"/>
          </a:xfrm>
          <a:prstGeom prst="rect">
            <a:avLst/>
          </a:prstGeom>
        </p:spPr>
      </p:pic>
      <p:sp>
        <p:nvSpPr>
          <p:cNvPr id="7" name="Textfeld 6">
            <a:extLst>
              <a:ext uri="{FF2B5EF4-FFF2-40B4-BE49-F238E27FC236}">
                <a16:creationId xmlns:a16="http://schemas.microsoft.com/office/drawing/2014/main" id="{F0700AEC-F1CD-4109-AC04-1A8DEDDE081A}"/>
              </a:ext>
            </a:extLst>
          </p:cNvPr>
          <p:cNvSpPr txBox="1"/>
          <p:nvPr/>
        </p:nvSpPr>
        <p:spPr>
          <a:xfrm>
            <a:off x="2054189" y="4156136"/>
            <a:ext cx="6885090" cy="369332"/>
          </a:xfrm>
          <a:prstGeom prst="rect">
            <a:avLst/>
          </a:prstGeom>
          <a:noFill/>
        </p:spPr>
        <p:txBody>
          <a:bodyPr wrap="none" rtlCol="0">
            <a:spAutoFit/>
          </a:bodyPr>
          <a:lstStyle/>
          <a:p>
            <a:r>
              <a:rPr lang="de-DE" dirty="0"/>
              <a:t>Extrem gute Online – Vorlesung (mehrfache Lehrpreisauszeichnung)</a:t>
            </a:r>
          </a:p>
        </p:txBody>
      </p:sp>
      <p:sp>
        <p:nvSpPr>
          <p:cNvPr id="9" name="Textfeld 8">
            <a:extLst>
              <a:ext uri="{FF2B5EF4-FFF2-40B4-BE49-F238E27FC236}">
                <a16:creationId xmlns:a16="http://schemas.microsoft.com/office/drawing/2014/main" id="{554A8AFB-187E-4B62-9A9F-669E7C813D8C}"/>
              </a:ext>
            </a:extLst>
          </p:cNvPr>
          <p:cNvSpPr txBox="1"/>
          <p:nvPr/>
        </p:nvSpPr>
        <p:spPr>
          <a:xfrm>
            <a:off x="2054189" y="4868064"/>
            <a:ext cx="5884175" cy="646331"/>
          </a:xfrm>
          <a:prstGeom prst="rect">
            <a:avLst/>
          </a:prstGeom>
          <a:noFill/>
        </p:spPr>
        <p:txBody>
          <a:bodyPr wrap="none" rtlCol="0">
            <a:spAutoFit/>
          </a:bodyPr>
          <a:lstStyle/>
          <a:p>
            <a:r>
              <a:rPr lang="de-DE" dirty="0"/>
              <a:t>Selbstdisziplin</a:t>
            </a:r>
          </a:p>
          <a:p>
            <a:pPr marL="285750" indent="-285750">
              <a:buFont typeface="Wingdings" panose="05000000000000000000" pitchFamily="2" charset="2"/>
              <a:buChar char="à"/>
            </a:pPr>
            <a:r>
              <a:rPr lang="de-DE" dirty="0">
                <a:sym typeface="Wingdings" panose="05000000000000000000" pitchFamily="2" charset="2"/>
              </a:rPr>
              <a:t>Statt 2x 2h 30 min Vorlesung jeweils 3x 1,5 h Vorlesung</a:t>
            </a:r>
          </a:p>
        </p:txBody>
      </p:sp>
      <p:pic>
        <p:nvPicPr>
          <p:cNvPr id="10" name="Grafik 9">
            <a:extLst>
              <a:ext uri="{FF2B5EF4-FFF2-40B4-BE49-F238E27FC236}">
                <a16:creationId xmlns:a16="http://schemas.microsoft.com/office/drawing/2014/main" id="{0807C056-13FB-4C05-92ED-FF5CCB7D38C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08651" y="4853036"/>
            <a:ext cx="663928" cy="661359"/>
          </a:xfrm>
          <a:prstGeom prst="rect">
            <a:avLst/>
          </a:prstGeom>
        </p:spPr>
      </p:pic>
      <p:pic>
        <p:nvPicPr>
          <p:cNvPr id="11" name="Picture 2" descr="https://www.hu-berlin.de/de/hu-intern/design/downloads/logo/siegel/husiegel-bw-klein.png/image_preview">
            <a:extLst>
              <a:ext uri="{FF2B5EF4-FFF2-40B4-BE49-F238E27FC236}">
                <a16:creationId xmlns:a16="http://schemas.microsoft.com/office/drawing/2014/main" id="{1A0D0B59-64E8-4863-82DA-A615E91F7D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8814F489-920B-48D3-B8D1-B772520A5E4F}"/>
              </a:ext>
            </a:extLst>
          </p:cNvPr>
          <p:cNvSpPr>
            <a:spLocks noGrp="1"/>
          </p:cNvSpPr>
          <p:nvPr>
            <p:ph type="sldNum" sz="quarter" idx="12"/>
          </p:nvPr>
        </p:nvSpPr>
        <p:spPr/>
        <p:txBody>
          <a:bodyPr/>
          <a:lstStyle/>
          <a:p>
            <a:fld id="{ED8C7E57-2975-4FF5-9BAC-80F8649B6358}" type="slidenum">
              <a:rPr lang="de-DE" smtClean="0"/>
              <a:t>13</a:t>
            </a:fld>
            <a:endParaRPr lang="de-DE"/>
          </a:p>
        </p:txBody>
      </p:sp>
    </p:spTree>
    <p:extLst>
      <p:ext uri="{BB962C8B-B14F-4D97-AF65-F5344CB8AC3E}">
        <p14:creationId xmlns:p14="http://schemas.microsoft.com/office/powerpoint/2010/main" val="38899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1CF34-1921-4E7F-ABFC-30FA4883EE8D}"/>
              </a:ext>
            </a:extLst>
          </p:cNvPr>
          <p:cNvSpPr>
            <a:spLocks noGrp="1"/>
          </p:cNvSpPr>
          <p:nvPr>
            <p:ph type="title"/>
          </p:nvPr>
        </p:nvSpPr>
        <p:spPr>
          <a:xfrm>
            <a:off x="913795" y="609600"/>
            <a:ext cx="10353762" cy="970450"/>
          </a:xfrm>
        </p:spPr>
        <p:txBody>
          <a:bodyPr/>
          <a:lstStyle/>
          <a:p>
            <a:r>
              <a:rPr lang="de-DE" dirty="0" err="1"/>
              <a:t>Klausurenblöcke</a:t>
            </a:r>
            <a:endParaRPr lang="de-DE" dirty="0"/>
          </a:p>
        </p:txBody>
      </p:sp>
      <p:pic>
        <p:nvPicPr>
          <p:cNvPr id="1026" name="Picture 2" descr="Image result for klausurenblock schwerpunkte">
            <a:extLst>
              <a:ext uri="{FF2B5EF4-FFF2-40B4-BE49-F238E27FC236}">
                <a16:creationId xmlns:a16="http://schemas.microsoft.com/office/drawing/2014/main" id="{735CDB0B-C944-4F45-9F4A-36BE3DDEB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94" y="1580049"/>
            <a:ext cx="2660879" cy="3767805"/>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012A387C-B8D1-40EF-9648-B141B73A352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70650" y="1781279"/>
            <a:ext cx="651166" cy="648646"/>
          </a:xfrm>
          <a:prstGeom prst="rect">
            <a:avLst/>
          </a:prstGeom>
        </p:spPr>
      </p:pic>
      <p:sp>
        <p:nvSpPr>
          <p:cNvPr id="6" name="Textfeld 5">
            <a:extLst>
              <a:ext uri="{FF2B5EF4-FFF2-40B4-BE49-F238E27FC236}">
                <a16:creationId xmlns:a16="http://schemas.microsoft.com/office/drawing/2014/main" id="{A0D19300-1EE0-4D61-860B-4879EFC92568}"/>
              </a:ext>
            </a:extLst>
          </p:cNvPr>
          <p:cNvSpPr txBox="1"/>
          <p:nvPr/>
        </p:nvSpPr>
        <p:spPr>
          <a:xfrm>
            <a:off x="4603426" y="1920936"/>
            <a:ext cx="1351652" cy="646331"/>
          </a:xfrm>
          <a:prstGeom prst="rect">
            <a:avLst/>
          </a:prstGeom>
          <a:noFill/>
        </p:spPr>
        <p:txBody>
          <a:bodyPr wrap="none" rtlCol="0">
            <a:spAutoFit/>
          </a:bodyPr>
          <a:lstStyle/>
          <a:p>
            <a:r>
              <a:rPr lang="de-DE" dirty="0"/>
              <a:t>Rand rechts</a:t>
            </a:r>
          </a:p>
          <a:p>
            <a:endParaRPr lang="de-DE" dirty="0"/>
          </a:p>
        </p:txBody>
      </p:sp>
      <p:sp>
        <p:nvSpPr>
          <p:cNvPr id="4" name="Textfeld 3">
            <a:extLst>
              <a:ext uri="{FF2B5EF4-FFF2-40B4-BE49-F238E27FC236}">
                <a16:creationId xmlns:a16="http://schemas.microsoft.com/office/drawing/2014/main" id="{2840F185-AE52-477A-BD83-41BBC980187F}"/>
              </a:ext>
            </a:extLst>
          </p:cNvPr>
          <p:cNvSpPr txBox="1"/>
          <p:nvPr/>
        </p:nvSpPr>
        <p:spPr>
          <a:xfrm>
            <a:off x="831764" y="5380181"/>
            <a:ext cx="2902141" cy="646331"/>
          </a:xfrm>
          <a:prstGeom prst="rect">
            <a:avLst/>
          </a:prstGeom>
          <a:noFill/>
        </p:spPr>
        <p:txBody>
          <a:bodyPr wrap="none" rtlCol="0">
            <a:spAutoFit/>
          </a:bodyPr>
          <a:lstStyle/>
          <a:p>
            <a:r>
              <a:rPr lang="de-DE" dirty="0"/>
              <a:t>C.F. Müller Klausurenblock</a:t>
            </a:r>
          </a:p>
          <a:p>
            <a:pPr algn="ctr"/>
            <a:r>
              <a:rPr lang="de-DE" dirty="0"/>
              <a:t>1, 99 €</a:t>
            </a:r>
          </a:p>
        </p:txBody>
      </p:sp>
      <p:sp>
        <p:nvSpPr>
          <p:cNvPr id="7" name="Textfeld 6">
            <a:extLst>
              <a:ext uri="{FF2B5EF4-FFF2-40B4-BE49-F238E27FC236}">
                <a16:creationId xmlns:a16="http://schemas.microsoft.com/office/drawing/2014/main" id="{6F5418ED-28BF-455B-B7EC-A5CE21B3314B}"/>
              </a:ext>
            </a:extLst>
          </p:cNvPr>
          <p:cNvSpPr txBox="1"/>
          <p:nvPr/>
        </p:nvSpPr>
        <p:spPr>
          <a:xfrm>
            <a:off x="6422860" y="4874069"/>
            <a:ext cx="4436214" cy="1477328"/>
          </a:xfrm>
          <a:prstGeom prst="rect">
            <a:avLst/>
          </a:prstGeom>
          <a:noFill/>
          <a:ln>
            <a:solidFill>
              <a:srgbClr val="FF0000"/>
            </a:solidFill>
          </a:ln>
        </p:spPr>
        <p:txBody>
          <a:bodyPr wrap="none" rtlCol="0">
            <a:spAutoFit/>
          </a:bodyPr>
          <a:lstStyle/>
          <a:p>
            <a:r>
              <a:rPr lang="de-DE" dirty="0"/>
              <a:t>Da die Frage immer wieder auftaucht:</a:t>
            </a:r>
          </a:p>
          <a:p>
            <a:r>
              <a:rPr lang="de-DE" dirty="0"/>
              <a:t>Es ist letztendlich egal, ob der Rand rechts</a:t>
            </a:r>
          </a:p>
          <a:p>
            <a:r>
              <a:rPr lang="de-DE" dirty="0"/>
              <a:t>oder links ist.</a:t>
            </a:r>
          </a:p>
          <a:p>
            <a:r>
              <a:rPr lang="de-DE" dirty="0"/>
              <a:t>Falls es wirklich darauf ankommt, dreht ihr</a:t>
            </a:r>
          </a:p>
          <a:p>
            <a:r>
              <a:rPr lang="de-DE" dirty="0"/>
              <a:t>Euren Klausurenblock einfach um.</a:t>
            </a:r>
          </a:p>
        </p:txBody>
      </p:sp>
      <p:pic>
        <p:nvPicPr>
          <p:cNvPr id="10" name="Grafik 9">
            <a:extLst>
              <a:ext uri="{FF2B5EF4-FFF2-40B4-BE49-F238E27FC236}">
                <a16:creationId xmlns:a16="http://schemas.microsoft.com/office/drawing/2014/main" id="{9C641C18-3786-44B4-9413-2EA1EEFEF3EA}"/>
              </a:ext>
            </a:extLst>
          </p:cNvPr>
          <p:cNvPicPr>
            <a:picLocks noChangeAspect="1"/>
          </p:cNvPicPr>
          <p:nvPr/>
        </p:nvPicPr>
        <p:blipFill>
          <a:blip r:embed="rId5"/>
          <a:stretch>
            <a:fillRect/>
          </a:stretch>
        </p:blipFill>
        <p:spPr>
          <a:xfrm>
            <a:off x="4840614" y="3269480"/>
            <a:ext cx="6715125" cy="771525"/>
          </a:xfrm>
          <a:prstGeom prst="rect">
            <a:avLst/>
          </a:prstGeom>
        </p:spPr>
      </p:pic>
      <p:pic>
        <p:nvPicPr>
          <p:cNvPr id="11" name="Grafik 10">
            <a:extLst>
              <a:ext uri="{FF2B5EF4-FFF2-40B4-BE49-F238E27FC236}">
                <a16:creationId xmlns:a16="http://schemas.microsoft.com/office/drawing/2014/main" id="{4EB8A1C7-9C19-4C57-AF5A-1DED2CAC80F9}"/>
              </a:ext>
            </a:extLst>
          </p:cNvPr>
          <p:cNvPicPr>
            <a:picLocks noChangeAspect="1"/>
          </p:cNvPicPr>
          <p:nvPr/>
        </p:nvPicPr>
        <p:blipFill>
          <a:blip r:embed="rId6"/>
          <a:stretch>
            <a:fillRect/>
          </a:stretch>
        </p:blipFill>
        <p:spPr>
          <a:xfrm>
            <a:off x="4840614" y="2621780"/>
            <a:ext cx="6181725" cy="647700"/>
          </a:xfrm>
          <a:prstGeom prst="rect">
            <a:avLst/>
          </a:prstGeom>
        </p:spPr>
      </p:pic>
      <p:sp>
        <p:nvSpPr>
          <p:cNvPr id="13" name="Rechteck 12">
            <a:extLst>
              <a:ext uri="{FF2B5EF4-FFF2-40B4-BE49-F238E27FC236}">
                <a16:creationId xmlns:a16="http://schemas.microsoft.com/office/drawing/2014/main" id="{7EA4729A-396D-4663-8B93-1801B9FD974B}"/>
              </a:ext>
            </a:extLst>
          </p:cNvPr>
          <p:cNvSpPr/>
          <p:nvPr/>
        </p:nvSpPr>
        <p:spPr>
          <a:xfrm>
            <a:off x="8826014" y="3379773"/>
            <a:ext cx="2492425" cy="200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r Verbinder 14">
            <a:extLst>
              <a:ext uri="{FF2B5EF4-FFF2-40B4-BE49-F238E27FC236}">
                <a16:creationId xmlns:a16="http://schemas.microsoft.com/office/drawing/2014/main" id="{CD864424-5413-424B-A2E3-3CD9DF9BBE9C}"/>
              </a:ext>
            </a:extLst>
          </p:cNvPr>
          <p:cNvCxnSpPr>
            <a:cxnSpLocks/>
          </p:cNvCxnSpPr>
          <p:nvPr/>
        </p:nvCxnSpPr>
        <p:spPr>
          <a:xfrm>
            <a:off x="11318439" y="3480115"/>
            <a:ext cx="70073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2365689A-C1FD-465C-83A1-5B75BF37B32B}"/>
              </a:ext>
            </a:extLst>
          </p:cNvPr>
          <p:cNvCxnSpPr/>
          <p:nvPr/>
        </p:nvCxnSpPr>
        <p:spPr>
          <a:xfrm>
            <a:off x="12019175" y="3480115"/>
            <a:ext cx="0" cy="1666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C715C86F-BACE-4DB3-B8E9-D2496770F65A}"/>
              </a:ext>
            </a:extLst>
          </p:cNvPr>
          <p:cNvCxnSpPr/>
          <p:nvPr/>
        </p:nvCxnSpPr>
        <p:spPr>
          <a:xfrm flipH="1">
            <a:off x="10859075" y="5137608"/>
            <a:ext cx="11601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2" descr="https://www.hu-berlin.de/de/hu-intern/design/downloads/logo/siegel/husiegel-bw-klein.png/image_preview">
            <a:extLst>
              <a:ext uri="{FF2B5EF4-FFF2-40B4-BE49-F238E27FC236}">
                <a16:creationId xmlns:a16="http://schemas.microsoft.com/office/drawing/2014/main" id="{F3F43815-899C-47D0-9DC3-11FA63471F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C4846C2B-9FD6-429D-A6F6-6EA1E59D38C0}"/>
              </a:ext>
            </a:extLst>
          </p:cNvPr>
          <p:cNvSpPr>
            <a:spLocks noGrp="1"/>
          </p:cNvSpPr>
          <p:nvPr>
            <p:ph type="sldNum" sz="quarter" idx="12"/>
          </p:nvPr>
        </p:nvSpPr>
        <p:spPr/>
        <p:txBody>
          <a:bodyPr/>
          <a:lstStyle/>
          <a:p>
            <a:fld id="{ED8C7E57-2975-4FF5-9BAC-80F8649B6358}" type="slidenum">
              <a:rPr lang="de-DE" smtClean="0"/>
              <a:t>14</a:t>
            </a:fld>
            <a:endParaRPr lang="de-DE"/>
          </a:p>
        </p:txBody>
      </p:sp>
    </p:spTree>
    <p:extLst>
      <p:ext uri="{BB962C8B-B14F-4D97-AF65-F5344CB8AC3E}">
        <p14:creationId xmlns:p14="http://schemas.microsoft.com/office/powerpoint/2010/main" val="140033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0FFC7-D4CA-489D-89FB-54F582849D39}"/>
              </a:ext>
            </a:extLst>
          </p:cNvPr>
          <p:cNvSpPr>
            <a:spLocks noGrp="1"/>
          </p:cNvSpPr>
          <p:nvPr>
            <p:ph type="title"/>
          </p:nvPr>
        </p:nvSpPr>
        <p:spPr/>
        <p:txBody>
          <a:bodyPr/>
          <a:lstStyle/>
          <a:p>
            <a:r>
              <a:rPr lang="de-DE" dirty="0"/>
              <a:t>Lerntipps</a:t>
            </a:r>
          </a:p>
        </p:txBody>
      </p:sp>
      <p:sp>
        <p:nvSpPr>
          <p:cNvPr id="3" name="Inhaltsplatzhalter 2">
            <a:extLst>
              <a:ext uri="{FF2B5EF4-FFF2-40B4-BE49-F238E27FC236}">
                <a16:creationId xmlns:a16="http://schemas.microsoft.com/office/drawing/2014/main" id="{6571669E-61E5-4C4E-8329-A550EC727A79}"/>
              </a:ext>
            </a:extLst>
          </p:cNvPr>
          <p:cNvSpPr>
            <a:spLocks noGrp="1"/>
          </p:cNvSpPr>
          <p:nvPr>
            <p:ph idx="1"/>
          </p:nvPr>
        </p:nvSpPr>
        <p:spPr>
          <a:xfrm>
            <a:off x="913794" y="1846682"/>
            <a:ext cx="10353762" cy="4761937"/>
          </a:xfrm>
        </p:spPr>
        <p:txBody>
          <a:bodyPr>
            <a:normAutofit/>
          </a:bodyPr>
          <a:lstStyle/>
          <a:p>
            <a:pPr marL="457200" indent="-457200">
              <a:buFont typeface="+mj-lt"/>
              <a:buAutoNum type="arabicPeriod"/>
            </a:pPr>
            <a:r>
              <a:rPr lang="de-DE" sz="1600" b="1" dirty="0"/>
              <a:t>Am Ball bleiben!</a:t>
            </a:r>
          </a:p>
          <a:p>
            <a:pPr lvl="1">
              <a:buFont typeface="Wingdings" panose="05000000000000000000" pitchFamily="2" charset="2"/>
              <a:buChar char="Ø"/>
            </a:pPr>
            <a:r>
              <a:rPr lang="de-DE" sz="1200" dirty="0">
                <a:effectLst/>
              </a:rPr>
              <a:t>Kein „Bulimie“ – Lernen 5 Tage vor der Klausur; das ging in der Schule ist im Jurastudium aber auch für den brillantesten Kopf nicht machbar (außer für die Grundlagenklausuren!)</a:t>
            </a:r>
          </a:p>
          <a:p>
            <a:pPr marL="457200" indent="-457200">
              <a:buFont typeface="+mj-lt"/>
              <a:buAutoNum type="arabicPeriod"/>
            </a:pPr>
            <a:r>
              <a:rPr lang="de-DE" sz="1600" b="1" dirty="0">
                <a:effectLst/>
              </a:rPr>
              <a:t>Nicht im Stoff ersticken!</a:t>
            </a:r>
          </a:p>
          <a:p>
            <a:pPr lvl="1">
              <a:buFont typeface="Wingdings" panose="05000000000000000000" pitchFamily="2" charset="2"/>
              <a:buChar char="Ø"/>
            </a:pPr>
            <a:r>
              <a:rPr lang="de-DE" sz="1200" dirty="0">
                <a:effectLst/>
              </a:rPr>
              <a:t>Erstmal einen groben Überblick über den zu Lernenden Stoff verschaffen, so hat man nicht das Gefühl im Stoff zu „ersticken“</a:t>
            </a:r>
          </a:p>
          <a:p>
            <a:pPr lvl="1">
              <a:buFont typeface="Wingdings" panose="05000000000000000000" pitchFamily="2" charset="2"/>
              <a:buChar char="Ø"/>
            </a:pPr>
            <a:r>
              <a:rPr lang="de-DE" sz="1200" dirty="0">
                <a:effectLst/>
              </a:rPr>
              <a:t>Alle relevanten Definitionen, Meinungsstreits und Schemata selbst rausschreiben (selbst Skripte erstellen!)</a:t>
            </a:r>
          </a:p>
          <a:p>
            <a:pPr lvl="1">
              <a:buFont typeface="Wingdings" panose="05000000000000000000" pitchFamily="2" charset="2"/>
              <a:buChar char="Ø"/>
            </a:pPr>
            <a:r>
              <a:rPr lang="de-DE" sz="1200" dirty="0">
                <a:effectLst/>
              </a:rPr>
              <a:t>Unwichtiges (historische Gründe etc.) nicht auswendig lernen!</a:t>
            </a:r>
          </a:p>
          <a:p>
            <a:pPr marL="342900" indent="-342900">
              <a:buFont typeface="+mj-lt"/>
              <a:buAutoNum type="arabicPeriod"/>
            </a:pPr>
            <a:r>
              <a:rPr lang="de-DE" sz="1600" b="1" dirty="0">
                <a:effectLst/>
              </a:rPr>
              <a:t>Vorlesungen nur besuchen, wenn sie einem etwas bringen!</a:t>
            </a:r>
          </a:p>
          <a:p>
            <a:pPr lvl="1">
              <a:buFont typeface="Wingdings" panose="05000000000000000000" pitchFamily="2" charset="2"/>
              <a:buChar char="Ø"/>
            </a:pPr>
            <a:r>
              <a:rPr lang="de-DE" sz="1200" dirty="0">
                <a:effectLst/>
              </a:rPr>
              <a:t>Ihr seid nicht mehr in der Schule! Es ist egal, ob ihr zu den Vorlesungen geht oder nicht, solange ihr den Stoff zur Klausur beherrscht.</a:t>
            </a:r>
          </a:p>
          <a:p>
            <a:pPr lvl="2">
              <a:buFont typeface="Wingdings" panose="05000000000000000000" pitchFamily="2" charset="2"/>
              <a:buChar char="Ø"/>
            </a:pPr>
            <a:r>
              <a:rPr lang="de-DE" sz="1000" dirty="0">
                <a:effectLst/>
              </a:rPr>
              <a:t>Es kann u.U. effektiver sein den Stoff nicht durch Vorlesungen zu erlernen, sondern selbst ein Lehrbuch zu lesen! Aber: Selbstdisziplin (!)</a:t>
            </a:r>
          </a:p>
          <a:p>
            <a:pPr lvl="1">
              <a:buFont typeface="Wingdings" panose="05000000000000000000" pitchFamily="2" charset="2"/>
              <a:buChar char="Ø"/>
            </a:pPr>
            <a:r>
              <a:rPr lang="de-DE" sz="1200" dirty="0">
                <a:effectLst/>
              </a:rPr>
              <a:t>Macht euch klar, was für ein Lerntyp ihr seid (auditiv, visuell, haptisch, kommunikativ…)</a:t>
            </a:r>
          </a:p>
          <a:p>
            <a:pPr lvl="1">
              <a:buFont typeface="Wingdings" panose="05000000000000000000" pitchFamily="2" charset="2"/>
              <a:buChar char="Ø"/>
            </a:pPr>
            <a:r>
              <a:rPr lang="de-DE" sz="1200" dirty="0">
                <a:effectLst/>
              </a:rPr>
              <a:t>Achtet darauf, ob die Art und Lehrweise des Professors Euch zusagt.</a:t>
            </a:r>
          </a:p>
          <a:p>
            <a:pPr lvl="1">
              <a:buFont typeface="Wingdings" panose="05000000000000000000" pitchFamily="2" charset="2"/>
              <a:buChar char="Ø"/>
            </a:pPr>
            <a:r>
              <a:rPr lang="de-DE" sz="1200" dirty="0">
                <a:effectLst/>
              </a:rPr>
              <a:t>Schreibt nicht alles blind von den Folien ab, nur um irgendetwas mitzuschreiben. Die Folien findet ihr später </a:t>
            </a:r>
            <a:r>
              <a:rPr lang="de-DE" sz="1200" b="1" u="sng" dirty="0">
                <a:effectLst/>
              </a:rPr>
              <a:t>immer</a:t>
            </a:r>
            <a:r>
              <a:rPr lang="de-DE" sz="1200" dirty="0">
                <a:effectLst/>
              </a:rPr>
              <a:t> im Internet!</a:t>
            </a:r>
            <a:endParaRPr lang="de-DE" sz="1600" b="1" dirty="0">
              <a:effectLst/>
            </a:endParaRPr>
          </a:p>
          <a:p>
            <a:pPr marL="0" indent="0">
              <a:buNone/>
            </a:pPr>
            <a:endParaRPr lang="de-DE" sz="1200" b="1" dirty="0">
              <a:effectLst/>
            </a:endParaRPr>
          </a:p>
        </p:txBody>
      </p:sp>
      <p:pic>
        <p:nvPicPr>
          <p:cNvPr id="4" name="Picture 2" descr="https://www.hu-berlin.de/de/hu-intern/design/downloads/logo/siegel/husiegel-bw-klein.png/image_preview">
            <a:extLst>
              <a:ext uri="{FF2B5EF4-FFF2-40B4-BE49-F238E27FC236}">
                <a16:creationId xmlns:a16="http://schemas.microsoft.com/office/drawing/2014/main" id="{6DAFD93E-B571-48B5-BBD7-F71CD63FF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a:extLst>
              <a:ext uri="{FF2B5EF4-FFF2-40B4-BE49-F238E27FC236}">
                <a16:creationId xmlns:a16="http://schemas.microsoft.com/office/drawing/2014/main" id="{AAF1D157-5E5D-4FE5-8AB4-632DC2865E06}"/>
              </a:ext>
            </a:extLst>
          </p:cNvPr>
          <p:cNvSpPr>
            <a:spLocks noGrp="1"/>
          </p:cNvSpPr>
          <p:nvPr>
            <p:ph type="sldNum" sz="quarter" idx="12"/>
          </p:nvPr>
        </p:nvSpPr>
        <p:spPr/>
        <p:txBody>
          <a:bodyPr/>
          <a:lstStyle/>
          <a:p>
            <a:fld id="{E2DE59FA-5540-4E61-ADC1-A994698B4A29}" type="slidenum">
              <a:rPr lang="de-DE" smtClean="0"/>
              <a:t>15</a:t>
            </a:fld>
            <a:endParaRPr lang="de-DE"/>
          </a:p>
        </p:txBody>
      </p:sp>
    </p:spTree>
    <p:extLst>
      <p:ext uri="{BB962C8B-B14F-4D97-AF65-F5344CB8AC3E}">
        <p14:creationId xmlns:p14="http://schemas.microsoft.com/office/powerpoint/2010/main" val="413470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EC8F3-C828-41D6-A442-C779D90E0312}"/>
              </a:ext>
            </a:extLst>
          </p:cNvPr>
          <p:cNvSpPr>
            <a:spLocks noGrp="1"/>
          </p:cNvSpPr>
          <p:nvPr>
            <p:ph type="title"/>
          </p:nvPr>
        </p:nvSpPr>
        <p:spPr/>
        <p:txBody>
          <a:bodyPr/>
          <a:lstStyle/>
          <a:p>
            <a:r>
              <a:rPr lang="de-DE" dirty="0"/>
              <a:t>Lerntipps</a:t>
            </a:r>
          </a:p>
        </p:txBody>
      </p:sp>
      <p:sp>
        <p:nvSpPr>
          <p:cNvPr id="3" name="Inhaltsplatzhalter 2">
            <a:extLst>
              <a:ext uri="{FF2B5EF4-FFF2-40B4-BE49-F238E27FC236}">
                <a16:creationId xmlns:a16="http://schemas.microsoft.com/office/drawing/2014/main" id="{0C0D0B47-0EE6-4E55-A807-9945BA8F7D5E}"/>
              </a:ext>
            </a:extLst>
          </p:cNvPr>
          <p:cNvSpPr>
            <a:spLocks noGrp="1"/>
          </p:cNvSpPr>
          <p:nvPr>
            <p:ph idx="1"/>
          </p:nvPr>
        </p:nvSpPr>
        <p:spPr/>
        <p:txBody>
          <a:bodyPr/>
          <a:lstStyle/>
          <a:p>
            <a:pPr marL="457200" indent="-457200">
              <a:buAutoNum type="arabicPeriod" startAt="4"/>
            </a:pPr>
            <a:r>
              <a:rPr lang="de-DE" b="1" dirty="0"/>
              <a:t>Entspannt Euch!</a:t>
            </a:r>
          </a:p>
          <a:p>
            <a:pPr lvl="2">
              <a:buFont typeface="Wingdings" panose="05000000000000000000" pitchFamily="2" charset="2"/>
              <a:buChar char="Ø"/>
            </a:pPr>
            <a:r>
              <a:rPr lang="de-DE" dirty="0"/>
              <a:t>Ihr seid noch am Anfang des Studiums – genießt Euer neu gewonnenes Studentenleben!</a:t>
            </a:r>
          </a:p>
          <a:p>
            <a:pPr lvl="2">
              <a:buFont typeface="Wingdings" panose="05000000000000000000" pitchFamily="2" charset="2"/>
              <a:buChar char="Ø"/>
            </a:pPr>
            <a:r>
              <a:rPr lang="de-DE" dirty="0"/>
              <a:t>Sitzt nicht jetzt schon den ganzen Tag in der </a:t>
            </a:r>
            <a:r>
              <a:rPr lang="de-DE" dirty="0" err="1"/>
              <a:t>Bib</a:t>
            </a:r>
            <a:r>
              <a:rPr lang="de-DE" dirty="0"/>
              <a:t> – das Studium wird später noch stressig genug!</a:t>
            </a:r>
          </a:p>
          <a:p>
            <a:pPr lvl="2">
              <a:buFont typeface="Wingdings" panose="05000000000000000000" pitchFamily="2" charset="2"/>
              <a:buChar char="Ø"/>
            </a:pPr>
            <a:r>
              <a:rPr lang="de-DE" dirty="0"/>
              <a:t>Aber: Achtet immer darauf den Anschluss nicht zu verlieren!</a:t>
            </a:r>
          </a:p>
          <a:p>
            <a:pPr marL="1371600" lvl="3" indent="0">
              <a:buNone/>
            </a:pPr>
            <a:r>
              <a:rPr lang="de-DE" dirty="0">
                <a:sym typeface="Wingdings" panose="05000000000000000000" pitchFamily="2" charset="2"/>
              </a:rPr>
              <a:t> Nacharbeiten sollte man immer dann etwas, wenn man die AG bzw. Vorlesung nicht verstanden hat!</a:t>
            </a:r>
            <a:endParaRPr lang="de-DE" dirty="0"/>
          </a:p>
        </p:txBody>
      </p:sp>
      <p:sp>
        <p:nvSpPr>
          <p:cNvPr id="4" name="Foliennummernplatzhalter 3">
            <a:extLst>
              <a:ext uri="{FF2B5EF4-FFF2-40B4-BE49-F238E27FC236}">
                <a16:creationId xmlns:a16="http://schemas.microsoft.com/office/drawing/2014/main" id="{14C1ED30-C7D3-4EC5-A369-0BC339F4D15C}"/>
              </a:ext>
            </a:extLst>
          </p:cNvPr>
          <p:cNvSpPr>
            <a:spLocks noGrp="1"/>
          </p:cNvSpPr>
          <p:nvPr>
            <p:ph type="sldNum" sz="quarter" idx="12"/>
          </p:nvPr>
        </p:nvSpPr>
        <p:spPr/>
        <p:txBody>
          <a:bodyPr/>
          <a:lstStyle/>
          <a:p>
            <a:fld id="{E2DE59FA-5540-4E61-ADC1-A994698B4A29}" type="slidenum">
              <a:rPr lang="de-DE" smtClean="0"/>
              <a:t>16</a:t>
            </a:fld>
            <a:endParaRPr lang="de-DE"/>
          </a:p>
        </p:txBody>
      </p:sp>
      <p:pic>
        <p:nvPicPr>
          <p:cNvPr id="5" name="Picture 2" descr="https://www.hu-berlin.de/de/hu-intern/design/downloads/logo/siegel/husiegel-bw-klein.png/image_preview">
            <a:extLst>
              <a:ext uri="{FF2B5EF4-FFF2-40B4-BE49-F238E27FC236}">
                <a16:creationId xmlns:a16="http://schemas.microsoft.com/office/drawing/2014/main" id="{43D4AD54-3C94-48A8-BD9E-9ABD1EC6F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04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02FFC4-8A12-414D-A3C6-F0EEAF75680E}"/>
              </a:ext>
            </a:extLst>
          </p:cNvPr>
          <p:cNvSpPr>
            <a:spLocks noGrp="1"/>
          </p:cNvSpPr>
          <p:nvPr>
            <p:ph type="title"/>
          </p:nvPr>
        </p:nvSpPr>
        <p:spPr/>
        <p:txBody>
          <a:bodyPr/>
          <a:lstStyle/>
          <a:p>
            <a:r>
              <a:rPr lang="de-DE" dirty="0"/>
              <a:t>Lerntypen</a:t>
            </a:r>
          </a:p>
        </p:txBody>
      </p:sp>
      <p:sp>
        <p:nvSpPr>
          <p:cNvPr id="4" name="Foliennummernplatzhalter 3">
            <a:extLst>
              <a:ext uri="{FF2B5EF4-FFF2-40B4-BE49-F238E27FC236}">
                <a16:creationId xmlns:a16="http://schemas.microsoft.com/office/drawing/2014/main" id="{F8FCDB29-7EED-44DD-9A2B-8C695EA5A20E}"/>
              </a:ext>
            </a:extLst>
          </p:cNvPr>
          <p:cNvSpPr>
            <a:spLocks noGrp="1"/>
          </p:cNvSpPr>
          <p:nvPr>
            <p:ph type="sldNum" sz="quarter" idx="12"/>
          </p:nvPr>
        </p:nvSpPr>
        <p:spPr/>
        <p:txBody>
          <a:bodyPr/>
          <a:lstStyle/>
          <a:p>
            <a:fld id="{ED8C7E57-2975-4FF5-9BAC-80F8649B6358}" type="slidenum">
              <a:rPr lang="de-DE" smtClean="0"/>
              <a:t>17</a:t>
            </a:fld>
            <a:endParaRPr lang="de-DE"/>
          </a:p>
        </p:txBody>
      </p:sp>
      <p:graphicFrame>
        <p:nvGraphicFramePr>
          <p:cNvPr id="5" name="Inhaltsplatzhalter 3">
            <a:extLst>
              <a:ext uri="{FF2B5EF4-FFF2-40B4-BE49-F238E27FC236}">
                <a16:creationId xmlns:a16="http://schemas.microsoft.com/office/drawing/2014/main" id="{6AC51126-30AD-423D-8662-7E960A4D85DF}"/>
              </a:ext>
            </a:extLst>
          </p:cNvPr>
          <p:cNvGraphicFramePr>
            <a:graphicFrameLocks noGrp="1"/>
          </p:cNvGraphicFramePr>
          <p:nvPr>
            <p:ph idx="1"/>
            <p:extLst>
              <p:ext uri="{D42A27DB-BD31-4B8C-83A1-F6EECF244321}">
                <p14:modId xmlns:p14="http://schemas.microsoft.com/office/powerpoint/2010/main" val="1500926943"/>
              </p:ext>
            </p:extLst>
          </p:nvPr>
        </p:nvGraphicFramePr>
        <p:xfrm>
          <a:off x="1066195" y="1698647"/>
          <a:ext cx="10353676" cy="4922520"/>
        </p:xfrm>
        <a:graphic>
          <a:graphicData uri="http://schemas.openxmlformats.org/drawingml/2006/table">
            <a:tbl>
              <a:tblPr firstRow="1" bandRow="1">
                <a:tableStyleId>{5C22544A-7EE6-4342-B048-85BDC9FD1C3A}</a:tableStyleId>
              </a:tblPr>
              <a:tblGrid>
                <a:gridCol w="5176838">
                  <a:extLst>
                    <a:ext uri="{9D8B030D-6E8A-4147-A177-3AD203B41FA5}">
                      <a16:colId xmlns:a16="http://schemas.microsoft.com/office/drawing/2014/main" val="2041526905"/>
                    </a:ext>
                  </a:extLst>
                </a:gridCol>
                <a:gridCol w="5176838">
                  <a:extLst>
                    <a:ext uri="{9D8B030D-6E8A-4147-A177-3AD203B41FA5}">
                      <a16:colId xmlns:a16="http://schemas.microsoft.com/office/drawing/2014/main" val="1324099875"/>
                    </a:ext>
                  </a:extLst>
                </a:gridCol>
              </a:tblGrid>
              <a:tr h="370840">
                <a:tc>
                  <a:txBody>
                    <a:bodyPr/>
                    <a:lstStyle/>
                    <a:p>
                      <a:pPr algn="ctr"/>
                      <a:r>
                        <a:rPr lang="de-DE" dirty="0"/>
                        <a:t>AUDITIVER LERNTYP</a:t>
                      </a:r>
                    </a:p>
                    <a:p>
                      <a:pPr algn="ctr"/>
                      <a:endParaRPr lang="de-DE" b="0" dirty="0"/>
                    </a:p>
                    <a:p>
                      <a:pPr algn="ctr"/>
                      <a:endParaRPr lang="de-DE" b="0" dirty="0"/>
                    </a:p>
                    <a:p>
                      <a:pPr algn="ctr"/>
                      <a:endParaRPr lang="de-DE" b="0" dirty="0"/>
                    </a:p>
                    <a:p>
                      <a:pPr algn="ctr"/>
                      <a:endParaRPr lang="de-DE" b="0" dirty="0"/>
                    </a:p>
                    <a:p>
                      <a:pPr algn="ctr"/>
                      <a:endParaRPr lang="de-DE" b="0" dirty="0"/>
                    </a:p>
                    <a:p>
                      <a:pPr algn="ctr"/>
                      <a:endParaRPr lang="de-DE" b="0" dirty="0"/>
                    </a:p>
                    <a:p>
                      <a:pPr algn="ctr"/>
                      <a:r>
                        <a:rPr lang="de-DE" sz="1100" b="0" dirty="0"/>
                        <a:t>Mp3- Hörbücher von Niederle Media</a:t>
                      </a:r>
                    </a:p>
                    <a:p>
                      <a:pPr algn="ctr"/>
                      <a:r>
                        <a:rPr lang="de-DE" sz="1100" b="0" i="1" dirty="0"/>
                        <a:t>(müssten in der Ersti-Tüte drin sein)</a:t>
                      </a:r>
                    </a:p>
                  </a:txBody>
                  <a:tcPr/>
                </a:tc>
                <a:tc>
                  <a:txBody>
                    <a:bodyPr/>
                    <a:lstStyle/>
                    <a:p>
                      <a:pPr algn="ctr"/>
                      <a:r>
                        <a:rPr lang="de-DE" dirty="0"/>
                        <a:t>VISUELLER LERNTYP</a:t>
                      </a:r>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sz="1800" dirty="0"/>
                    </a:p>
                    <a:p>
                      <a:pPr algn="ctr"/>
                      <a:r>
                        <a:rPr lang="de-DE" sz="1100" dirty="0"/>
                        <a:t>Jura – Online</a:t>
                      </a:r>
                    </a:p>
                    <a:p>
                      <a:pPr algn="ctr"/>
                      <a:endParaRPr lang="de-DE" sz="1100" b="0" dirty="0"/>
                    </a:p>
                    <a:p>
                      <a:pPr algn="l"/>
                      <a:r>
                        <a:rPr lang="de-DE" sz="1100" b="0" dirty="0"/>
                        <a:t>oder: selbst Mindmaps und Grafiken erstellen</a:t>
                      </a:r>
                    </a:p>
                    <a:p>
                      <a:pPr algn="ctr"/>
                      <a:endParaRPr lang="de-DE" sz="1100" dirty="0"/>
                    </a:p>
                  </a:txBody>
                  <a:tcPr/>
                </a:tc>
                <a:extLst>
                  <a:ext uri="{0D108BD9-81ED-4DB2-BD59-A6C34878D82A}">
                    <a16:rowId xmlns:a16="http://schemas.microsoft.com/office/drawing/2014/main" val="1549445562"/>
                  </a:ext>
                </a:extLst>
              </a:tr>
              <a:tr h="370840">
                <a:tc>
                  <a:txBody>
                    <a:bodyPr/>
                    <a:lstStyle/>
                    <a:p>
                      <a:pPr algn="ctr"/>
                      <a:r>
                        <a:rPr lang="de-DE" b="1" dirty="0"/>
                        <a:t>KOMMUNIKTATIVER LERNTYP</a:t>
                      </a:r>
                    </a:p>
                    <a:p>
                      <a:pPr algn="ctr"/>
                      <a:endParaRPr lang="de-DE" b="1" dirty="0"/>
                    </a:p>
                    <a:p>
                      <a:pPr algn="ctr"/>
                      <a:endParaRPr lang="de-DE" b="1" dirty="0"/>
                    </a:p>
                    <a:p>
                      <a:pPr algn="ctr"/>
                      <a:endParaRPr lang="de-DE" b="1" dirty="0"/>
                    </a:p>
                    <a:p>
                      <a:pPr algn="ctr"/>
                      <a:endParaRPr lang="de-DE" b="1" dirty="0"/>
                    </a:p>
                    <a:p>
                      <a:pPr algn="ctr"/>
                      <a:endParaRPr lang="de-DE" b="1" dirty="0"/>
                    </a:p>
                    <a:p>
                      <a:pPr algn="ctr"/>
                      <a:r>
                        <a:rPr lang="de-DE" sz="1100" b="0" dirty="0"/>
                        <a:t>Mit Kommilitonen austauschen und Lerngruppen bilden!</a:t>
                      </a:r>
                    </a:p>
                  </a:txBody>
                  <a:tcPr/>
                </a:tc>
                <a:tc>
                  <a:txBody>
                    <a:bodyPr/>
                    <a:lstStyle/>
                    <a:p>
                      <a:pPr algn="ctr"/>
                      <a:r>
                        <a:rPr lang="de-DE" b="1" dirty="0"/>
                        <a:t>HAPTISCHER LERNTYP</a:t>
                      </a:r>
                    </a:p>
                    <a:p>
                      <a:pPr algn="ctr"/>
                      <a:endParaRPr lang="de-DE" b="1" dirty="0"/>
                    </a:p>
                    <a:p>
                      <a:pPr algn="ctr"/>
                      <a:endParaRPr lang="de-DE" b="1" dirty="0"/>
                    </a:p>
                    <a:p>
                      <a:pPr algn="ctr"/>
                      <a:endParaRPr lang="de-DE" b="1" dirty="0"/>
                    </a:p>
                    <a:p>
                      <a:pPr algn="ctr"/>
                      <a:endParaRPr lang="de-DE" b="1" dirty="0"/>
                    </a:p>
                    <a:p>
                      <a:pPr algn="ctr"/>
                      <a:endParaRPr lang="de-DE" sz="1100" b="1" dirty="0"/>
                    </a:p>
                    <a:p>
                      <a:pPr algn="ctr"/>
                      <a:endParaRPr lang="de-DE" sz="1100" b="1" dirty="0"/>
                    </a:p>
                    <a:p>
                      <a:pPr algn="ctr"/>
                      <a:r>
                        <a:rPr lang="de-DE" sz="1100" b="0" dirty="0"/>
                        <a:t>         Fälle lösen!</a:t>
                      </a:r>
                    </a:p>
                  </a:txBody>
                  <a:tcPr/>
                </a:tc>
                <a:extLst>
                  <a:ext uri="{0D108BD9-81ED-4DB2-BD59-A6C34878D82A}">
                    <a16:rowId xmlns:a16="http://schemas.microsoft.com/office/drawing/2014/main" val="1223989629"/>
                  </a:ext>
                </a:extLst>
              </a:tr>
            </a:tbl>
          </a:graphicData>
        </a:graphic>
      </p:graphicFrame>
      <p:pic>
        <p:nvPicPr>
          <p:cNvPr id="6" name="Grafik 5">
            <a:extLst>
              <a:ext uri="{FF2B5EF4-FFF2-40B4-BE49-F238E27FC236}">
                <a16:creationId xmlns:a16="http://schemas.microsoft.com/office/drawing/2014/main" id="{3701B269-E671-4D14-9F9C-1B4B0B0B8174}"/>
              </a:ext>
            </a:extLst>
          </p:cNvPr>
          <p:cNvPicPr>
            <a:picLocks noChangeAspect="1"/>
          </p:cNvPicPr>
          <p:nvPr/>
        </p:nvPicPr>
        <p:blipFill>
          <a:blip r:embed="rId2"/>
          <a:stretch>
            <a:fillRect/>
          </a:stretch>
        </p:blipFill>
        <p:spPr>
          <a:xfrm>
            <a:off x="2735553" y="2007078"/>
            <a:ext cx="1694568" cy="1595888"/>
          </a:xfrm>
          <a:prstGeom prst="rect">
            <a:avLst/>
          </a:prstGeom>
        </p:spPr>
      </p:pic>
      <p:pic>
        <p:nvPicPr>
          <p:cNvPr id="7" name="Grafik 6">
            <a:extLst>
              <a:ext uri="{FF2B5EF4-FFF2-40B4-BE49-F238E27FC236}">
                <a16:creationId xmlns:a16="http://schemas.microsoft.com/office/drawing/2014/main" id="{4A36D8BC-E319-45DD-B5DB-BC171D472464}"/>
              </a:ext>
            </a:extLst>
          </p:cNvPr>
          <p:cNvPicPr>
            <a:picLocks noChangeAspect="1"/>
          </p:cNvPicPr>
          <p:nvPr/>
        </p:nvPicPr>
        <p:blipFill>
          <a:blip r:embed="rId3"/>
          <a:stretch>
            <a:fillRect/>
          </a:stretch>
        </p:blipFill>
        <p:spPr>
          <a:xfrm>
            <a:off x="6504317" y="2135823"/>
            <a:ext cx="4422478" cy="1778290"/>
          </a:xfrm>
          <a:prstGeom prst="rect">
            <a:avLst/>
          </a:prstGeom>
        </p:spPr>
      </p:pic>
      <p:pic>
        <p:nvPicPr>
          <p:cNvPr id="8" name="Picture 2" descr="Bildergebnis fÃ¼r gruppe um tisch piktogramm">
            <a:extLst>
              <a:ext uri="{FF2B5EF4-FFF2-40B4-BE49-F238E27FC236}">
                <a16:creationId xmlns:a16="http://schemas.microsoft.com/office/drawing/2014/main" id="{63CF15A0-BD9F-47E3-B499-CAED611847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003946" y="5006032"/>
            <a:ext cx="1157782" cy="1157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ildergebnis fÃ¼r gehirn piktogramm">
            <a:extLst>
              <a:ext uri="{FF2B5EF4-FFF2-40B4-BE49-F238E27FC236}">
                <a16:creationId xmlns:a16="http://schemas.microsoft.com/office/drawing/2014/main" id="{28C60351-1197-42FF-92C8-C39E13D63D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0300" y="5006032"/>
            <a:ext cx="1092554" cy="1092554"/>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FB1152EA-F2CA-4809-8C6F-122CA32E1FF7}"/>
              </a:ext>
            </a:extLst>
          </p:cNvPr>
          <p:cNvSpPr/>
          <p:nvPr/>
        </p:nvSpPr>
        <p:spPr>
          <a:xfrm>
            <a:off x="6248400" y="1698647"/>
            <a:ext cx="5171471" cy="2911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421BC618-058F-4B3F-8A83-25949B5C6879}"/>
              </a:ext>
            </a:extLst>
          </p:cNvPr>
          <p:cNvSpPr/>
          <p:nvPr/>
        </p:nvSpPr>
        <p:spPr>
          <a:xfrm>
            <a:off x="1055291" y="4686299"/>
            <a:ext cx="5171471" cy="1934867"/>
          </a:xfrm>
          <a:prstGeom prst="rect">
            <a:avLst/>
          </a:prstGeom>
          <a:solidFill>
            <a:schemeClr val="tx2">
              <a:lumMod val="40000"/>
              <a:lumOff val="6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AAE50E56-238C-462D-8DBC-BE7A39DF5332}"/>
              </a:ext>
            </a:extLst>
          </p:cNvPr>
          <p:cNvSpPr/>
          <p:nvPr/>
        </p:nvSpPr>
        <p:spPr>
          <a:xfrm>
            <a:off x="6274317" y="4686299"/>
            <a:ext cx="5171471" cy="1934867"/>
          </a:xfrm>
          <a:prstGeom prst="rect">
            <a:avLst/>
          </a:prstGeom>
          <a:solidFill>
            <a:schemeClr val="tx2">
              <a:lumMod val="40000"/>
              <a:lumOff val="6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Foliennummernplatzhalter 2">
            <a:extLst>
              <a:ext uri="{FF2B5EF4-FFF2-40B4-BE49-F238E27FC236}">
                <a16:creationId xmlns:a16="http://schemas.microsoft.com/office/drawing/2014/main" id="{90459DFF-CB72-43E8-804B-3FC8B3052DFB}"/>
              </a:ext>
            </a:extLst>
          </p:cNvPr>
          <p:cNvSpPr txBox="1">
            <a:spLocks/>
          </p:cNvSpPr>
          <p:nvPr/>
        </p:nvSpPr>
        <p:spPr>
          <a:xfrm>
            <a:off x="10666411" y="6035675"/>
            <a:ext cx="753545"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DE59FA-5540-4E61-ADC1-A994698B4A29}" type="slidenum">
              <a:rPr lang="de-DE" smtClean="0"/>
              <a:pPr/>
              <a:t>17</a:t>
            </a:fld>
            <a:endParaRPr lang="de-DE"/>
          </a:p>
        </p:txBody>
      </p:sp>
      <p:pic>
        <p:nvPicPr>
          <p:cNvPr id="14" name="Picture 2" descr="https://www.hu-berlin.de/de/hu-intern/design/downloads/logo/siegel/husiegel-bw-klein.png/image_preview">
            <a:extLst>
              <a:ext uri="{FF2B5EF4-FFF2-40B4-BE49-F238E27FC236}">
                <a16:creationId xmlns:a16="http://schemas.microsoft.com/office/drawing/2014/main" id="{3499F194-7F82-497C-8D1E-7FF0012267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0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8E961-972A-4EFE-8DB1-32D7F21FE165}"/>
              </a:ext>
            </a:extLst>
          </p:cNvPr>
          <p:cNvSpPr>
            <a:spLocks noGrp="1"/>
          </p:cNvSpPr>
          <p:nvPr>
            <p:ph type="title"/>
          </p:nvPr>
        </p:nvSpPr>
        <p:spPr/>
        <p:txBody>
          <a:bodyPr/>
          <a:lstStyle/>
          <a:p>
            <a:r>
              <a:rPr lang="de-DE" dirty="0"/>
              <a:t>Termine Eurer Klausuren</a:t>
            </a:r>
          </a:p>
        </p:txBody>
      </p:sp>
      <p:pic>
        <p:nvPicPr>
          <p:cNvPr id="4" name="Grafik 3">
            <a:extLst>
              <a:ext uri="{FF2B5EF4-FFF2-40B4-BE49-F238E27FC236}">
                <a16:creationId xmlns:a16="http://schemas.microsoft.com/office/drawing/2014/main" id="{2AA188CB-6007-4464-B008-BDED54188024}"/>
              </a:ext>
            </a:extLst>
          </p:cNvPr>
          <p:cNvPicPr>
            <a:picLocks noChangeAspect="1"/>
          </p:cNvPicPr>
          <p:nvPr/>
        </p:nvPicPr>
        <p:blipFill>
          <a:blip r:embed="rId2"/>
          <a:stretch>
            <a:fillRect/>
          </a:stretch>
        </p:blipFill>
        <p:spPr>
          <a:xfrm>
            <a:off x="757237" y="2143125"/>
            <a:ext cx="4581525" cy="2571750"/>
          </a:xfrm>
          <a:prstGeom prst="rect">
            <a:avLst/>
          </a:prstGeom>
        </p:spPr>
      </p:pic>
      <p:pic>
        <p:nvPicPr>
          <p:cNvPr id="5" name="Grafik 4">
            <a:extLst>
              <a:ext uri="{FF2B5EF4-FFF2-40B4-BE49-F238E27FC236}">
                <a16:creationId xmlns:a16="http://schemas.microsoft.com/office/drawing/2014/main" id="{FC679EE0-C6D6-4405-8CA5-323B06BD3731}"/>
              </a:ext>
            </a:extLst>
          </p:cNvPr>
          <p:cNvPicPr>
            <a:picLocks noChangeAspect="1"/>
          </p:cNvPicPr>
          <p:nvPr/>
        </p:nvPicPr>
        <p:blipFill>
          <a:blip r:embed="rId3"/>
          <a:stretch>
            <a:fillRect/>
          </a:stretch>
        </p:blipFill>
        <p:spPr>
          <a:xfrm>
            <a:off x="6381232" y="1773650"/>
            <a:ext cx="4886325" cy="3486150"/>
          </a:xfrm>
          <a:prstGeom prst="rect">
            <a:avLst/>
          </a:prstGeom>
        </p:spPr>
      </p:pic>
      <p:sp>
        <p:nvSpPr>
          <p:cNvPr id="6" name="Textfeld 5">
            <a:extLst>
              <a:ext uri="{FF2B5EF4-FFF2-40B4-BE49-F238E27FC236}">
                <a16:creationId xmlns:a16="http://schemas.microsoft.com/office/drawing/2014/main" id="{61721839-7599-4A7E-8EAB-E7CC09886321}"/>
              </a:ext>
            </a:extLst>
          </p:cNvPr>
          <p:cNvSpPr txBox="1"/>
          <p:nvPr/>
        </p:nvSpPr>
        <p:spPr>
          <a:xfrm>
            <a:off x="3711212" y="5804724"/>
            <a:ext cx="4169731" cy="369332"/>
          </a:xfrm>
          <a:prstGeom prst="rect">
            <a:avLst/>
          </a:prstGeom>
          <a:noFill/>
          <a:ln>
            <a:solidFill>
              <a:schemeClr val="tx1"/>
            </a:solidFill>
          </a:ln>
        </p:spPr>
        <p:txBody>
          <a:bodyPr wrap="none" rtlCol="0">
            <a:spAutoFit/>
          </a:bodyPr>
          <a:lstStyle/>
          <a:p>
            <a:r>
              <a:rPr lang="de-DE" b="1" dirty="0"/>
              <a:t>Beachtet die Anmeldefrist: </a:t>
            </a:r>
            <a:r>
              <a:rPr lang="de-DE" b="1" dirty="0">
                <a:solidFill>
                  <a:srgbClr val="FFFF00"/>
                </a:solidFill>
              </a:rPr>
              <a:t>24. 01. 2020</a:t>
            </a:r>
            <a:endParaRPr lang="de-DE" b="1" dirty="0"/>
          </a:p>
        </p:txBody>
      </p:sp>
      <p:sp>
        <p:nvSpPr>
          <p:cNvPr id="7" name="Rechteck 6">
            <a:extLst>
              <a:ext uri="{FF2B5EF4-FFF2-40B4-BE49-F238E27FC236}">
                <a16:creationId xmlns:a16="http://schemas.microsoft.com/office/drawing/2014/main" id="{9061DACE-748D-4F07-BB44-B351BC783DB0}"/>
              </a:ext>
            </a:extLst>
          </p:cNvPr>
          <p:cNvSpPr/>
          <p:nvPr/>
        </p:nvSpPr>
        <p:spPr>
          <a:xfrm>
            <a:off x="6622473" y="2059709"/>
            <a:ext cx="2623127" cy="221673"/>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E58905DD-C49E-4615-887C-CACD66E58A66}"/>
              </a:ext>
            </a:extLst>
          </p:cNvPr>
          <p:cNvCxnSpPr/>
          <p:nvPr/>
        </p:nvCxnSpPr>
        <p:spPr>
          <a:xfrm flipH="1">
            <a:off x="5680364" y="2170545"/>
            <a:ext cx="94210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46B02B7F-4F3A-4AFE-8E66-8770199E8C5E}"/>
              </a:ext>
            </a:extLst>
          </p:cNvPr>
          <p:cNvCxnSpPr/>
          <p:nvPr/>
        </p:nvCxnSpPr>
        <p:spPr>
          <a:xfrm>
            <a:off x="5680364" y="2170545"/>
            <a:ext cx="0" cy="363417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https://www.hu-berlin.de/de/hu-intern/design/downloads/logo/siegel/husiegel-bw-klein.png/image_preview">
            <a:extLst>
              <a:ext uri="{FF2B5EF4-FFF2-40B4-BE49-F238E27FC236}">
                <a16:creationId xmlns:a16="http://schemas.microsoft.com/office/drawing/2014/main" id="{0E3047B5-237F-40EE-B12F-6CC203B48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13" name="Foliennummernplatzhalter 12">
            <a:extLst>
              <a:ext uri="{FF2B5EF4-FFF2-40B4-BE49-F238E27FC236}">
                <a16:creationId xmlns:a16="http://schemas.microsoft.com/office/drawing/2014/main" id="{D2AF75F1-A784-4C63-A6D7-A23867D5C7FD}"/>
              </a:ext>
            </a:extLst>
          </p:cNvPr>
          <p:cNvSpPr>
            <a:spLocks noGrp="1"/>
          </p:cNvSpPr>
          <p:nvPr>
            <p:ph type="sldNum" sz="quarter" idx="12"/>
          </p:nvPr>
        </p:nvSpPr>
        <p:spPr/>
        <p:txBody>
          <a:bodyPr/>
          <a:lstStyle/>
          <a:p>
            <a:fld id="{ED8C7E57-2975-4FF5-9BAC-80F8649B6358}" type="slidenum">
              <a:rPr lang="de-DE" smtClean="0"/>
              <a:t>18</a:t>
            </a:fld>
            <a:endParaRPr lang="de-DE"/>
          </a:p>
        </p:txBody>
      </p:sp>
      <p:sp>
        <p:nvSpPr>
          <p:cNvPr id="14" name="Textfeld 13">
            <a:extLst>
              <a:ext uri="{FF2B5EF4-FFF2-40B4-BE49-F238E27FC236}">
                <a16:creationId xmlns:a16="http://schemas.microsoft.com/office/drawing/2014/main" id="{B095241E-3C72-4351-871E-021249DBB54D}"/>
              </a:ext>
            </a:extLst>
          </p:cNvPr>
          <p:cNvSpPr txBox="1"/>
          <p:nvPr/>
        </p:nvSpPr>
        <p:spPr>
          <a:xfrm>
            <a:off x="569211" y="4978264"/>
            <a:ext cx="4957576" cy="369332"/>
          </a:xfrm>
          <a:prstGeom prst="rect">
            <a:avLst/>
          </a:prstGeom>
          <a:noFill/>
          <a:ln>
            <a:solidFill>
              <a:schemeClr val="tx1"/>
            </a:solidFill>
          </a:ln>
        </p:spPr>
        <p:txBody>
          <a:bodyPr wrap="none" rtlCol="0">
            <a:spAutoFit/>
          </a:bodyPr>
          <a:lstStyle/>
          <a:p>
            <a:r>
              <a:rPr lang="de-DE" dirty="0"/>
              <a:t>Keine Anmeldungen für Vorlesungen notwendig!</a:t>
            </a:r>
          </a:p>
        </p:txBody>
      </p:sp>
    </p:spTree>
    <p:extLst>
      <p:ext uri="{BB962C8B-B14F-4D97-AF65-F5344CB8AC3E}">
        <p14:creationId xmlns:p14="http://schemas.microsoft.com/office/powerpoint/2010/main" val="329943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8EEA3-9F23-4A9F-8CD5-DF711608F0B4}"/>
              </a:ext>
            </a:extLst>
          </p:cNvPr>
          <p:cNvSpPr>
            <a:spLocks noGrp="1"/>
          </p:cNvSpPr>
          <p:nvPr>
            <p:ph type="title"/>
          </p:nvPr>
        </p:nvSpPr>
        <p:spPr/>
        <p:txBody>
          <a:bodyPr/>
          <a:lstStyle/>
          <a:p>
            <a:r>
              <a:rPr lang="de-DE" dirty="0"/>
              <a:t>Hausarbeiten?</a:t>
            </a:r>
          </a:p>
        </p:txBody>
      </p:sp>
      <p:pic>
        <p:nvPicPr>
          <p:cNvPr id="4" name="Grafik 3">
            <a:extLst>
              <a:ext uri="{FF2B5EF4-FFF2-40B4-BE49-F238E27FC236}">
                <a16:creationId xmlns:a16="http://schemas.microsoft.com/office/drawing/2014/main" id="{0AA37716-0AC0-4D51-A2E7-4D0484648DF5}"/>
              </a:ext>
            </a:extLst>
          </p:cNvPr>
          <p:cNvPicPr>
            <a:picLocks noChangeAspect="1"/>
          </p:cNvPicPr>
          <p:nvPr/>
        </p:nvPicPr>
        <p:blipFill>
          <a:blip r:embed="rId2"/>
          <a:stretch>
            <a:fillRect/>
          </a:stretch>
        </p:blipFill>
        <p:spPr>
          <a:xfrm>
            <a:off x="693016" y="1491528"/>
            <a:ext cx="6686550" cy="4429125"/>
          </a:xfrm>
          <a:prstGeom prst="rect">
            <a:avLst/>
          </a:prstGeom>
        </p:spPr>
      </p:pic>
      <p:sp>
        <p:nvSpPr>
          <p:cNvPr id="5" name="Textfeld 4">
            <a:extLst>
              <a:ext uri="{FF2B5EF4-FFF2-40B4-BE49-F238E27FC236}">
                <a16:creationId xmlns:a16="http://schemas.microsoft.com/office/drawing/2014/main" id="{611213B8-52C3-4DF0-AD63-5881205BFA36}"/>
              </a:ext>
            </a:extLst>
          </p:cNvPr>
          <p:cNvSpPr txBox="1"/>
          <p:nvPr/>
        </p:nvSpPr>
        <p:spPr>
          <a:xfrm>
            <a:off x="8199974" y="1718893"/>
            <a:ext cx="2598468" cy="369332"/>
          </a:xfrm>
          <a:prstGeom prst="rect">
            <a:avLst/>
          </a:prstGeom>
          <a:noFill/>
        </p:spPr>
        <p:txBody>
          <a:bodyPr wrap="none" rtlCol="0">
            <a:spAutoFit/>
          </a:bodyPr>
          <a:lstStyle/>
          <a:p>
            <a:r>
              <a:rPr lang="de-DE" u="sng" dirty="0"/>
              <a:t>Empfohlene Reihenfolge</a:t>
            </a:r>
          </a:p>
        </p:txBody>
      </p:sp>
      <p:sp>
        <p:nvSpPr>
          <p:cNvPr id="6" name="Textfeld 5">
            <a:extLst>
              <a:ext uri="{FF2B5EF4-FFF2-40B4-BE49-F238E27FC236}">
                <a16:creationId xmlns:a16="http://schemas.microsoft.com/office/drawing/2014/main" id="{170DB80A-B1A7-4236-9B08-3DD7BE798274}"/>
              </a:ext>
            </a:extLst>
          </p:cNvPr>
          <p:cNvSpPr txBox="1"/>
          <p:nvPr/>
        </p:nvSpPr>
        <p:spPr>
          <a:xfrm>
            <a:off x="8933188" y="2227068"/>
            <a:ext cx="1132041" cy="369332"/>
          </a:xfrm>
          <a:prstGeom prst="rect">
            <a:avLst/>
          </a:prstGeom>
          <a:noFill/>
          <a:ln>
            <a:solidFill>
              <a:srgbClr val="FF0000"/>
            </a:solidFill>
          </a:ln>
        </p:spPr>
        <p:txBody>
          <a:bodyPr wrap="none" rtlCol="0">
            <a:spAutoFit/>
          </a:bodyPr>
          <a:lstStyle/>
          <a:p>
            <a:r>
              <a:rPr lang="de-DE" dirty="0">
                <a:solidFill>
                  <a:srgbClr val="FF0000"/>
                </a:solidFill>
              </a:rPr>
              <a:t>Strafrecht</a:t>
            </a:r>
          </a:p>
        </p:txBody>
      </p:sp>
      <p:cxnSp>
        <p:nvCxnSpPr>
          <p:cNvPr id="8" name="Gerade Verbindung mit Pfeil 7">
            <a:extLst>
              <a:ext uri="{FF2B5EF4-FFF2-40B4-BE49-F238E27FC236}">
                <a16:creationId xmlns:a16="http://schemas.microsoft.com/office/drawing/2014/main" id="{E8FA9C0D-FB30-4E40-96FB-76E975A6F63A}"/>
              </a:ext>
            </a:extLst>
          </p:cNvPr>
          <p:cNvCxnSpPr>
            <a:stCxn id="6" idx="2"/>
          </p:cNvCxnSpPr>
          <p:nvPr/>
        </p:nvCxnSpPr>
        <p:spPr>
          <a:xfrm flipH="1">
            <a:off x="9499208" y="2596400"/>
            <a:ext cx="1" cy="6917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79AE47BE-23D8-45C2-A219-840C597B8328}"/>
              </a:ext>
            </a:extLst>
          </p:cNvPr>
          <p:cNvSpPr txBox="1"/>
          <p:nvPr/>
        </p:nvSpPr>
        <p:spPr>
          <a:xfrm>
            <a:off x="8507718" y="3288022"/>
            <a:ext cx="1982979" cy="369332"/>
          </a:xfrm>
          <a:prstGeom prst="rect">
            <a:avLst/>
          </a:prstGeom>
          <a:noFill/>
          <a:ln>
            <a:solidFill>
              <a:srgbClr val="00B050"/>
            </a:solidFill>
          </a:ln>
        </p:spPr>
        <p:txBody>
          <a:bodyPr wrap="none" rtlCol="0">
            <a:spAutoFit/>
          </a:bodyPr>
          <a:lstStyle/>
          <a:p>
            <a:r>
              <a:rPr lang="de-DE" dirty="0">
                <a:solidFill>
                  <a:srgbClr val="00B050"/>
                </a:solidFill>
              </a:rPr>
              <a:t>Öffentliches Recht</a:t>
            </a:r>
          </a:p>
        </p:txBody>
      </p:sp>
      <p:cxnSp>
        <p:nvCxnSpPr>
          <p:cNvPr id="10" name="Gerade Verbindung mit Pfeil 9">
            <a:extLst>
              <a:ext uri="{FF2B5EF4-FFF2-40B4-BE49-F238E27FC236}">
                <a16:creationId xmlns:a16="http://schemas.microsoft.com/office/drawing/2014/main" id="{D6E0ABC3-2B6F-4128-9CF7-BACF6E5C8F13}"/>
              </a:ext>
            </a:extLst>
          </p:cNvPr>
          <p:cNvCxnSpPr/>
          <p:nvPr/>
        </p:nvCxnSpPr>
        <p:spPr>
          <a:xfrm flipH="1">
            <a:off x="9499207" y="3657354"/>
            <a:ext cx="1" cy="6917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CF84AD7F-5425-4D3E-84DA-2A834C42E172}"/>
              </a:ext>
            </a:extLst>
          </p:cNvPr>
          <p:cNvSpPr txBox="1"/>
          <p:nvPr/>
        </p:nvSpPr>
        <p:spPr>
          <a:xfrm>
            <a:off x="8939856" y="4348976"/>
            <a:ext cx="1125373" cy="369332"/>
          </a:xfrm>
          <a:prstGeom prst="rect">
            <a:avLst/>
          </a:prstGeom>
          <a:noFill/>
          <a:ln>
            <a:solidFill>
              <a:srgbClr val="FFFF00"/>
            </a:solidFill>
          </a:ln>
        </p:spPr>
        <p:txBody>
          <a:bodyPr wrap="none" rtlCol="0">
            <a:spAutoFit/>
          </a:bodyPr>
          <a:lstStyle/>
          <a:p>
            <a:r>
              <a:rPr lang="de-DE" dirty="0">
                <a:solidFill>
                  <a:srgbClr val="FFFF00"/>
                </a:solidFill>
              </a:rPr>
              <a:t>Zivilrecht</a:t>
            </a:r>
          </a:p>
        </p:txBody>
      </p:sp>
      <p:sp>
        <p:nvSpPr>
          <p:cNvPr id="12" name="Rechteck 11">
            <a:extLst>
              <a:ext uri="{FF2B5EF4-FFF2-40B4-BE49-F238E27FC236}">
                <a16:creationId xmlns:a16="http://schemas.microsoft.com/office/drawing/2014/main" id="{A409AA82-5937-4202-94E5-A1AAD1E6AD00}"/>
              </a:ext>
            </a:extLst>
          </p:cNvPr>
          <p:cNvSpPr/>
          <p:nvPr/>
        </p:nvSpPr>
        <p:spPr>
          <a:xfrm>
            <a:off x="7998691" y="1491528"/>
            <a:ext cx="3084945" cy="37270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729526EB-C038-4E43-9DE2-4F7D43AA1706}"/>
              </a:ext>
            </a:extLst>
          </p:cNvPr>
          <p:cNvSpPr txBox="1"/>
          <p:nvPr/>
        </p:nvSpPr>
        <p:spPr>
          <a:xfrm>
            <a:off x="4036291" y="6151219"/>
            <a:ext cx="4169731" cy="369332"/>
          </a:xfrm>
          <a:prstGeom prst="rect">
            <a:avLst/>
          </a:prstGeom>
          <a:noFill/>
          <a:ln>
            <a:solidFill>
              <a:schemeClr val="tx1"/>
            </a:solidFill>
          </a:ln>
        </p:spPr>
        <p:txBody>
          <a:bodyPr wrap="none" rtlCol="0">
            <a:spAutoFit/>
          </a:bodyPr>
          <a:lstStyle/>
          <a:p>
            <a:r>
              <a:rPr lang="de-DE" b="1" dirty="0"/>
              <a:t>Beachtet die Anmeldefrist: </a:t>
            </a:r>
            <a:r>
              <a:rPr lang="de-DE" b="1" dirty="0">
                <a:solidFill>
                  <a:srgbClr val="FFFF00"/>
                </a:solidFill>
              </a:rPr>
              <a:t>24. 01. 2020</a:t>
            </a:r>
            <a:endParaRPr lang="de-DE" b="1" dirty="0"/>
          </a:p>
        </p:txBody>
      </p:sp>
      <p:pic>
        <p:nvPicPr>
          <p:cNvPr id="14" name="Picture 2" descr="https://www.hu-berlin.de/de/hu-intern/design/downloads/logo/siegel/husiegel-bw-klein.png/image_preview">
            <a:extLst>
              <a:ext uri="{FF2B5EF4-FFF2-40B4-BE49-F238E27FC236}">
                <a16:creationId xmlns:a16="http://schemas.microsoft.com/office/drawing/2014/main" id="{99B79E95-08C1-465B-A082-2A35D6634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15" name="Foliennummernplatzhalter 14">
            <a:extLst>
              <a:ext uri="{FF2B5EF4-FFF2-40B4-BE49-F238E27FC236}">
                <a16:creationId xmlns:a16="http://schemas.microsoft.com/office/drawing/2014/main" id="{7F8E4B71-001F-4CEE-9DBA-F5C75ACE473E}"/>
              </a:ext>
            </a:extLst>
          </p:cNvPr>
          <p:cNvSpPr>
            <a:spLocks noGrp="1"/>
          </p:cNvSpPr>
          <p:nvPr>
            <p:ph type="sldNum" sz="quarter" idx="12"/>
          </p:nvPr>
        </p:nvSpPr>
        <p:spPr/>
        <p:txBody>
          <a:bodyPr/>
          <a:lstStyle/>
          <a:p>
            <a:fld id="{ED8C7E57-2975-4FF5-9BAC-80F8649B6358}" type="slidenum">
              <a:rPr lang="de-DE" smtClean="0"/>
              <a:t>19</a:t>
            </a:fld>
            <a:endParaRPr lang="de-DE"/>
          </a:p>
        </p:txBody>
      </p:sp>
    </p:spTree>
    <p:extLst>
      <p:ext uri="{BB962C8B-B14F-4D97-AF65-F5344CB8AC3E}">
        <p14:creationId xmlns:p14="http://schemas.microsoft.com/office/powerpoint/2010/main" val="240452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7686007-E7D5-44F2-AD53-FD750DB9A21F}"/>
              </a:ext>
            </a:extLst>
          </p:cNvPr>
          <p:cNvPicPr>
            <a:picLocks noChangeAspect="1"/>
          </p:cNvPicPr>
          <p:nvPr/>
        </p:nvPicPr>
        <p:blipFill>
          <a:blip r:embed="rId2"/>
          <a:stretch>
            <a:fillRect/>
          </a:stretch>
        </p:blipFill>
        <p:spPr>
          <a:xfrm>
            <a:off x="3295650" y="157884"/>
            <a:ext cx="5600700" cy="5581650"/>
          </a:xfrm>
          <a:prstGeom prst="rect">
            <a:avLst/>
          </a:prstGeom>
        </p:spPr>
      </p:pic>
      <p:pic>
        <p:nvPicPr>
          <p:cNvPr id="6" name="Picture 4">
            <a:extLst>
              <a:ext uri="{FF2B5EF4-FFF2-40B4-BE49-F238E27FC236}">
                <a16:creationId xmlns:a16="http://schemas.microsoft.com/office/drawing/2014/main" id="{8E72C224-E754-4A11-88FF-0D39081AD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146" y="5856118"/>
            <a:ext cx="334973" cy="334973"/>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41096013-6D6A-41BC-92FC-6FC264EB0EEA}"/>
              </a:ext>
            </a:extLst>
          </p:cNvPr>
          <p:cNvSpPr txBox="1"/>
          <p:nvPr/>
        </p:nvSpPr>
        <p:spPr>
          <a:xfrm>
            <a:off x="7256119" y="5856118"/>
            <a:ext cx="1527663" cy="307777"/>
          </a:xfrm>
          <a:prstGeom prst="rect">
            <a:avLst/>
          </a:prstGeom>
          <a:noFill/>
        </p:spPr>
        <p:txBody>
          <a:bodyPr wrap="square" rtlCol="0">
            <a:spAutoFit/>
          </a:bodyPr>
          <a:lstStyle/>
          <a:p>
            <a:r>
              <a:rPr lang="de-DE" sz="1400" dirty="0"/>
              <a:t>@hujuramemes</a:t>
            </a:r>
          </a:p>
        </p:txBody>
      </p:sp>
      <p:pic>
        <p:nvPicPr>
          <p:cNvPr id="8" name="Picture 2" descr="https://www.hu-berlin.de/de/hu-intern/design/downloads/logo/siegel/husiegel-bw-klein.png/image_preview">
            <a:extLst>
              <a:ext uri="{FF2B5EF4-FFF2-40B4-BE49-F238E27FC236}">
                <a16:creationId xmlns:a16="http://schemas.microsoft.com/office/drawing/2014/main" id="{1DBE2207-3F80-4EEB-9C9B-0D39DF128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9" name="Foliennummernplatzhalter 8">
            <a:extLst>
              <a:ext uri="{FF2B5EF4-FFF2-40B4-BE49-F238E27FC236}">
                <a16:creationId xmlns:a16="http://schemas.microsoft.com/office/drawing/2014/main" id="{04E2CF12-1008-427D-BDBC-C8CB65DB81BD}"/>
              </a:ext>
            </a:extLst>
          </p:cNvPr>
          <p:cNvSpPr>
            <a:spLocks noGrp="1"/>
          </p:cNvSpPr>
          <p:nvPr>
            <p:ph type="sldNum" sz="quarter" idx="12"/>
          </p:nvPr>
        </p:nvSpPr>
        <p:spPr/>
        <p:txBody>
          <a:bodyPr/>
          <a:lstStyle/>
          <a:p>
            <a:fld id="{ED8C7E57-2975-4FF5-9BAC-80F8649B6358}" type="slidenum">
              <a:rPr lang="de-DE" smtClean="0"/>
              <a:t>2</a:t>
            </a:fld>
            <a:endParaRPr lang="de-DE"/>
          </a:p>
        </p:txBody>
      </p:sp>
    </p:spTree>
    <p:extLst>
      <p:ext uri="{BB962C8B-B14F-4D97-AF65-F5344CB8AC3E}">
        <p14:creationId xmlns:p14="http://schemas.microsoft.com/office/powerpoint/2010/main" val="71166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D31D3-3CEC-45EA-BA07-B7F5E66FA7E6}"/>
              </a:ext>
            </a:extLst>
          </p:cNvPr>
          <p:cNvSpPr>
            <a:spLocks noGrp="1"/>
          </p:cNvSpPr>
          <p:nvPr>
            <p:ph type="title"/>
          </p:nvPr>
        </p:nvSpPr>
        <p:spPr/>
        <p:txBody>
          <a:bodyPr/>
          <a:lstStyle/>
          <a:p>
            <a:r>
              <a:rPr lang="de-DE" dirty="0"/>
              <a:t>Anmeldung zu Klausuren &amp; Hausarbeiten</a:t>
            </a:r>
          </a:p>
        </p:txBody>
      </p:sp>
      <p:sp>
        <p:nvSpPr>
          <p:cNvPr id="3" name="Inhaltsplatzhalter 2">
            <a:extLst>
              <a:ext uri="{FF2B5EF4-FFF2-40B4-BE49-F238E27FC236}">
                <a16:creationId xmlns:a16="http://schemas.microsoft.com/office/drawing/2014/main" id="{5C30A472-DCF5-44AA-9EAF-5ECBAB68BC78}"/>
              </a:ext>
            </a:extLst>
          </p:cNvPr>
          <p:cNvSpPr>
            <a:spLocks noGrp="1"/>
          </p:cNvSpPr>
          <p:nvPr>
            <p:ph idx="1"/>
          </p:nvPr>
        </p:nvSpPr>
        <p:spPr/>
        <p:txBody>
          <a:bodyPr>
            <a:normAutofit/>
          </a:bodyPr>
          <a:lstStyle/>
          <a:p>
            <a:pPr marL="0" indent="0">
              <a:buNone/>
            </a:pPr>
            <a:r>
              <a:rPr lang="de-DE" sz="3200" b="1" dirty="0"/>
              <a:t>Bitte beachtet die Anmeldefrist! </a:t>
            </a:r>
            <a:r>
              <a:rPr lang="de-DE" sz="3200" b="1" u="sng" dirty="0">
                <a:solidFill>
                  <a:srgbClr val="FFFF00"/>
                </a:solidFill>
              </a:rPr>
              <a:t>(24. 01. 2020!) </a:t>
            </a:r>
          </a:p>
          <a:p>
            <a:pPr>
              <a:buFont typeface="Wingdings" panose="05000000000000000000" pitchFamily="2" charset="2"/>
              <a:buChar char="à"/>
            </a:pPr>
            <a:r>
              <a:rPr lang="de-DE" sz="2400" b="1" dirty="0">
                <a:sym typeface="Wingdings" panose="05000000000000000000" pitchFamily="2" charset="2"/>
              </a:rPr>
              <a:t>Die Anmeldung erfolgt über AGNES (ab 02.01.2019</a:t>
            </a:r>
          </a:p>
          <a:p>
            <a:pPr marL="0" indent="0">
              <a:buNone/>
            </a:pPr>
            <a:r>
              <a:rPr lang="de-DE" sz="2400" b="1" dirty="0">
                <a:sym typeface="Wingdings" panose="05000000000000000000" pitchFamily="2" charset="2"/>
              </a:rPr>
              <a:t>Für die Anmeldung benötigt ihr eine TAN-Liste, die Euch per Post geschickt worden sein sollte oder noch geschickt wird</a:t>
            </a:r>
          </a:p>
          <a:p>
            <a:pPr marL="0" indent="0">
              <a:buNone/>
            </a:pPr>
            <a:r>
              <a:rPr lang="de-DE" sz="2400" b="1" dirty="0">
                <a:sym typeface="Wingdings" panose="05000000000000000000" pitchFamily="2" charset="2"/>
              </a:rPr>
              <a:t>Habt ihr Euch angemeldet, dann ist eine Abmeldung irgendwann nicht mehr möglich. Ein Nichterscheinen führt zu 0 Punkten (=durchgefallen)!</a:t>
            </a:r>
            <a:endParaRPr lang="de-DE" sz="2800" b="1" dirty="0"/>
          </a:p>
        </p:txBody>
      </p:sp>
      <p:sp>
        <p:nvSpPr>
          <p:cNvPr id="4" name="Foliennummernplatzhalter 3">
            <a:extLst>
              <a:ext uri="{FF2B5EF4-FFF2-40B4-BE49-F238E27FC236}">
                <a16:creationId xmlns:a16="http://schemas.microsoft.com/office/drawing/2014/main" id="{CE2574C0-B21D-4CEC-AA43-DF1D95834707}"/>
              </a:ext>
            </a:extLst>
          </p:cNvPr>
          <p:cNvSpPr>
            <a:spLocks noGrp="1"/>
          </p:cNvSpPr>
          <p:nvPr>
            <p:ph type="sldNum" sz="quarter" idx="12"/>
          </p:nvPr>
        </p:nvSpPr>
        <p:spPr/>
        <p:txBody>
          <a:bodyPr/>
          <a:lstStyle/>
          <a:p>
            <a:fld id="{E2DE59FA-5540-4E61-ADC1-A994698B4A29}" type="slidenum">
              <a:rPr lang="de-DE" smtClean="0"/>
              <a:t>20</a:t>
            </a:fld>
            <a:endParaRPr lang="de-DE"/>
          </a:p>
        </p:txBody>
      </p:sp>
      <p:pic>
        <p:nvPicPr>
          <p:cNvPr id="5" name="Picture 2" descr="https://www.hu-berlin.de/de/hu-intern/design/downloads/logo/siegel/husiegel-bw-klein.png/image_preview">
            <a:extLst>
              <a:ext uri="{FF2B5EF4-FFF2-40B4-BE49-F238E27FC236}">
                <a16:creationId xmlns:a16="http://schemas.microsoft.com/office/drawing/2014/main" id="{16CDF271-73BD-4E74-9549-231AF75C2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00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4B42AD1-1988-42DD-A34F-E118C653A598}"/>
              </a:ext>
            </a:extLst>
          </p:cNvPr>
          <p:cNvPicPr>
            <a:picLocks noChangeAspect="1"/>
          </p:cNvPicPr>
          <p:nvPr/>
        </p:nvPicPr>
        <p:blipFill rotWithShape="1">
          <a:blip r:embed="rId2"/>
          <a:srcRect b="2598"/>
          <a:stretch/>
        </p:blipFill>
        <p:spPr>
          <a:xfrm>
            <a:off x="20" y="10"/>
            <a:ext cx="12191980" cy="6857990"/>
          </a:xfrm>
          <a:prstGeom prst="rect">
            <a:avLst/>
          </a:prstGeom>
        </p:spPr>
      </p:pic>
      <p:sp>
        <p:nvSpPr>
          <p:cNvPr id="4" name="Foliennummernplatzhalter 3">
            <a:extLst>
              <a:ext uri="{FF2B5EF4-FFF2-40B4-BE49-F238E27FC236}">
                <a16:creationId xmlns:a16="http://schemas.microsoft.com/office/drawing/2014/main" id="{303AB5DB-5C2A-4088-BCF1-947D3680E4A5}"/>
              </a:ext>
            </a:extLst>
          </p:cNvPr>
          <p:cNvSpPr>
            <a:spLocks noGrp="1"/>
          </p:cNvSpPr>
          <p:nvPr>
            <p:ph type="sldNum" sz="quarter" idx="12"/>
          </p:nvPr>
        </p:nvSpPr>
        <p:spPr>
          <a:xfrm>
            <a:off x="10514011" y="5883275"/>
            <a:ext cx="753545" cy="365125"/>
          </a:xfrm>
          <a:effectLst>
            <a:outerShdw blurRad="50800" dist="38100" dir="2700000" algn="tl" rotWithShape="0">
              <a:prstClr val="black">
                <a:alpha val="43000"/>
              </a:prstClr>
            </a:outerShdw>
          </a:effectLst>
        </p:spPr>
        <p:txBody>
          <a:bodyPr>
            <a:normAutofit/>
          </a:bodyPr>
          <a:lstStyle/>
          <a:p>
            <a:pPr>
              <a:spcAft>
                <a:spcPts val="600"/>
              </a:spcAft>
            </a:pPr>
            <a:fld id="{E2DE59FA-5540-4E61-ADC1-A994698B4A29}" type="slidenum">
              <a:rPr lang="de-DE">
                <a:solidFill>
                  <a:srgbClr val="FFFFFF"/>
                </a:solidFill>
              </a:rPr>
              <a:pPr>
                <a:spcAft>
                  <a:spcPts val="600"/>
                </a:spcAft>
              </a:pPr>
              <a:t>21</a:t>
            </a:fld>
            <a:endParaRPr lang="de-DE">
              <a:solidFill>
                <a:srgbClr val="FFFFFF"/>
              </a:solidFill>
            </a:endParaRPr>
          </a:p>
        </p:txBody>
      </p:sp>
      <p:sp>
        <p:nvSpPr>
          <p:cNvPr id="7" name="Pfeil: nach links 6">
            <a:extLst>
              <a:ext uri="{FF2B5EF4-FFF2-40B4-BE49-F238E27FC236}">
                <a16:creationId xmlns:a16="http://schemas.microsoft.com/office/drawing/2014/main" id="{AD376FA4-2C4F-4C2A-B728-F97782164038}"/>
              </a:ext>
            </a:extLst>
          </p:cNvPr>
          <p:cNvSpPr/>
          <p:nvPr/>
        </p:nvSpPr>
        <p:spPr>
          <a:xfrm>
            <a:off x="2349910" y="1838632"/>
            <a:ext cx="3028335" cy="25563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D6121012-C648-4E16-8CEC-47194204089E}"/>
              </a:ext>
            </a:extLst>
          </p:cNvPr>
          <p:cNvSpPr/>
          <p:nvPr/>
        </p:nvSpPr>
        <p:spPr>
          <a:xfrm>
            <a:off x="0" y="1838632"/>
            <a:ext cx="2349910" cy="2556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2" descr="https://www.hu-berlin.de/de/hu-intern/design/downloads/logo/siegel/husiegel-bw-klein.png/image_preview">
            <a:extLst>
              <a:ext uri="{FF2B5EF4-FFF2-40B4-BE49-F238E27FC236}">
                <a16:creationId xmlns:a16="http://schemas.microsoft.com/office/drawing/2014/main" id="{0E7A2BC9-BF04-4118-AAC3-5C96667DE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33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7DE0544-FA36-41CA-BF68-9F21756FB2AC}"/>
              </a:ext>
            </a:extLst>
          </p:cNvPr>
          <p:cNvPicPr>
            <a:picLocks noChangeAspect="1"/>
          </p:cNvPicPr>
          <p:nvPr/>
        </p:nvPicPr>
        <p:blipFill rotWithShape="1">
          <a:blip r:embed="rId2"/>
          <a:srcRect b="1747"/>
          <a:stretch/>
        </p:blipFill>
        <p:spPr>
          <a:xfrm>
            <a:off x="20" y="10"/>
            <a:ext cx="12191980" cy="6857990"/>
          </a:xfrm>
          <a:prstGeom prst="rect">
            <a:avLst/>
          </a:prstGeom>
        </p:spPr>
      </p:pic>
      <p:sp>
        <p:nvSpPr>
          <p:cNvPr id="2" name="Foliennummernplatzhalter 1">
            <a:extLst>
              <a:ext uri="{FF2B5EF4-FFF2-40B4-BE49-F238E27FC236}">
                <a16:creationId xmlns:a16="http://schemas.microsoft.com/office/drawing/2014/main" id="{69AB2282-0799-4EC3-A8B0-A51E0ECDD21F}"/>
              </a:ext>
            </a:extLst>
          </p:cNvPr>
          <p:cNvSpPr>
            <a:spLocks noGrp="1"/>
          </p:cNvSpPr>
          <p:nvPr>
            <p:ph type="sldNum" sz="quarter" idx="12"/>
          </p:nvPr>
        </p:nvSpPr>
        <p:spPr>
          <a:xfrm>
            <a:off x="10514011" y="5883275"/>
            <a:ext cx="753545" cy="365125"/>
          </a:xfrm>
          <a:effectLst>
            <a:outerShdw blurRad="50800" dist="38100" dir="2700000" algn="tl" rotWithShape="0">
              <a:prstClr val="black">
                <a:alpha val="43000"/>
              </a:prstClr>
            </a:outerShdw>
          </a:effectLst>
        </p:spPr>
        <p:txBody>
          <a:bodyPr>
            <a:normAutofit/>
          </a:bodyPr>
          <a:lstStyle/>
          <a:p>
            <a:pPr>
              <a:spcAft>
                <a:spcPts val="600"/>
              </a:spcAft>
            </a:pPr>
            <a:fld id="{E2DE59FA-5540-4E61-ADC1-A994698B4A29}" type="slidenum">
              <a:rPr lang="de-DE">
                <a:solidFill>
                  <a:srgbClr val="FFFFFF"/>
                </a:solidFill>
              </a:rPr>
              <a:pPr>
                <a:spcAft>
                  <a:spcPts val="600"/>
                </a:spcAft>
              </a:pPr>
              <a:t>22</a:t>
            </a:fld>
            <a:endParaRPr lang="de-DE">
              <a:solidFill>
                <a:srgbClr val="FFFFFF"/>
              </a:solidFill>
            </a:endParaRPr>
          </a:p>
        </p:txBody>
      </p:sp>
      <p:sp>
        <p:nvSpPr>
          <p:cNvPr id="4" name="Textfeld 3">
            <a:extLst>
              <a:ext uri="{FF2B5EF4-FFF2-40B4-BE49-F238E27FC236}">
                <a16:creationId xmlns:a16="http://schemas.microsoft.com/office/drawing/2014/main" id="{3AEBBFFC-993D-4A3F-9902-38C5E12857BF}"/>
              </a:ext>
            </a:extLst>
          </p:cNvPr>
          <p:cNvSpPr txBox="1"/>
          <p:nvPr/>
        </p:nvSpPr>
        <p:spPr>
          <a:xfrm>
            <a:off x="2670048" y="4950509"/>
            <a:ext cx="7989944" cy="646331"/>
          </a:xfrm>
          <a:prstGeom prst="rect">
            <a:avLst/>
          </a:prstGeom>
          <a:noFill/>
        </p:spPr>
        <p:txBody>
          <a:bodyPr wrap="none" rtlCol="0">
            <a:spAutoFit/>
          </a:bodyPr>
          <a:lstStyle/>
          <a:p>
            <a:r>
              <a:rPr lang="de-DE" dirty="0">
                <a:solidFill>
                  <a:schemeClr val="bg1"/>
                </a:solidFill>
              </a:rPr>
              <a:t>Einfach die TAN von der TAN-Liste eingeben und die Prüfung raussuchen </a:t>
            </a:r>
          </a:p>
          <a:p>
            <a:r>
              <a:rPr lang="de-DE" dirty="0">
                <a:solidFill>
                  <a:schemeClr val="bg1"/>
                </a:solidFill>
              </a:rPr>
              <a:t>für die Ihr euch anmelden wollt!</a:t>
            </a:r>
          </a:p>
        </p:txBody>
      </p:sp>
      <p:pic>
        <p:nvPicPr>
          <p:cNvPr id="5" name="Picture 2" descr="https://www.hu-berlin.de/de/hu-intern/design/downloads/logo/siegel/husiegel-bw-klein.png/image_preview">
            <a:extLst>
              <a:ext uri="{FF2B5EF4-FFF2-40B4-BE49-F238E27FC236}">
                <a16:creationId xmlns:a16="http://schemas.microsoft.com/office/drawing/2014/main" id="{B6979132-DA9B-4604-8C8C-8B03339AD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889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6DCFCD2-E359-4606-BED9-635CC110AD85}"/>
              </a:ext>
            </a:extLst>
          </p:cNvPr>
          <p:cNvPicPr>
            <a:picLocks noChangeAspect="1"/>
          </p:cNvPicPr>
          <p:nvPr/>
        </p:nvPicPr>
        <p:blipFill rotWithShape="1">
          <a:blip r:embed="rId2"/>
          <a:srcRect b="2174"/>
          <a:stretch/>
        </p:blipFill>
        <p:spPr>
          <a:xfrm>
            <a:off x="20" y="10"/>
            <a:ext cx="12191980" cy="6857990"/>
          </a:xfrm>
          <a:prstGeom prst="rect">
            <a:avLst/>
          </a:prstGeom>
        </p:spPr>
      </p:pic>
      <p:sp>
        <p:nvSpPr>
          <p:cNvPr id="2" name="Foliennummernplatzhalter 1">
            <a:extLst>
              <a:ext uri="{FF2B5EF4-FFF2-40B4-BE49-F238E27FC236}">
                <a16:creationId xmlns:a16="http://schemas.microsoft.com/office/drawing/2014/main" id="{605EFB6F-688C-4026-8288-1A42CE478689}"/>
              </a:ext>
            </a:extLst>
          </p:cNvPr>
          <p:cNvSpPr>
            <a:spLocks noGrp="1"/>
          </p:cNvSpPr>
          <p:nvPr>
            <p:ph type="sldNum" sz="quarter" idx="12"/>
          </p:nvPr>
        </p:nvSpPr>
        <p:spPr>
          <a:xfrm>
            <a:off x="10514011" y="5883275"/>
            <a:ext cx="753545" cy="365125"/>
          </a:xfrm>
          <a:effectLst>
            <a:outerShdw blurRad="50800" dist="38100" dir="2700000" algn="tl" rotWithShape="0">
              <a:prstClr val="black">
                <a:alpha val="43000"/>
              </a:prstClr>
            </a:outerShdw>
          </a:effectLst>
        </p:spPr>
        <p:txBody>
          <a:bodyPr>
            <a:normAutofit/>
          </a:bodyPr>
          <a:lstStyle/>
          <a:p>
            <a:pPr>
              <a:spcAft>
                <a:spcPts val="600"/>
              </a:spcAft>
            </a:pPr>
            <a:fld id="{E2DE59FA-5540-4E61-ADC1-A994698B4A29}" type="slidenum">
              <a:rPr lang="de-DE">
                <a:solidFill>
                  <a:srgbClr val="FFFFFF"/>
                </a:solidFill>
              </a:rPr>
              <a:pPr>
                <a:spcAft>
                  <a:spcPts val="600"/>
                </a:spcAft>
              </a:pPr>
              <a:t>23</a:t>
            </a:fld>
            <a:endParaRPr lang="de-DE">
              <a:solidFill>
                <a:srgbClr val="FFFFFF"/>
              </a:solidFill>
            </a:endParaRPr>
          </a:p>
        </p:txBody>
      </p:sp>
      <p:sp>
        <p:nvSpPr>
          <p:cNvPr id="4" name="Textfeld 3">
            <a:extLst>
              <a:ext uri="{FF2B5EF4-FFF2-40B4-BE49-F238E27FC236}">
                <a16:creationId xmlns:a16="http://schemas.microsoft.com/office/drawing/2014/main" id="{F3DBF94A-E47D-43B7-8E14-73B5D47B8E91}"/>
              </a:ext>
            </a:extLst>
          </p:cNvPr>
          <p:cNvSpPr txBox="1"/>
          <p:nvPr/>
        </p:nvSpPr>
        <p:spPr>
          <a:xfrm>
            <a:off x="2645665" y="3340608"/>
            <a:ext cx="5571744" cy="646331"/>
          </a:xfrm>
          <a:prstGeom prst="rect">
            <a:avLst/>
          </a:prstGeom>
          <a:noFill/>
          <a:ln>
            <a:solidFill>
              <a:schemeClr val="bg2"/>
            </a:solidFill>
          </a:ln>
        </p:spPr>
        <p:txBody>
          <a:bodyPr wrap="square" rtlCol="0">
            <a:spAutoFit/>
          </a:bodyPr>
          <a:lstStyle/>
          <a:p>
            <a:r>
              <a:rPr lang="de-DE" dirty="0">
                <a:solidFill>
                  <a:schemeClr val="bg1"/>
                </a:solidFill>
              </a:rPr>
              <a:t>Danach nochmal überprüfen, ob die Prüfung auch unter „Angemeldete Prüfungen“ auftaucht!</a:t>
            </a:r>
          </a:p>
        </p:txBody>
      </p:sp>
      <p:pic>
        <p:nvPicPr>
          <p:cNvPr id="5" name="Picture 2" descr="https://www.hu-berlin.de/de/hu-intern/design/downloads/logo/siegel/husiegel-bw-klein.png/image_preview">
            <a:extLst>
              <a:ext uri="{FF2B5EF4-FFF2-40B4-BE49-F238E27FC236}">
                <a16:creationId xmlns:a16="http://schemas.microsoft.com/office/drawing/2014/main" id="{F30BA182-4341-4BCB-9265-311735827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002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6B59A2FD-FB92-4FEA-BB64-C7C0655A83F6}"/>
              </a:ext>
            </a:extLst>
          </p:cNvPr>
          <p:cNvSpPr>
            <a:spLocks noGrp="1"/>
          </p:cNvSpPr>
          <p:nvPr>
            <p:ph type="ctrTitle"/>
          </p:nvPr>
        </p:nvSpPr>
        <p:spPr>
          <a:xfrm>
            <a:off x="913795" y="1257301"/>
            <a:ext cx="6672865" cy="4343399"/>
          </a:xfrm>
        </p:spPr>
        <p:txBody>
          <a:bodyPr anchor="ctr">
            <a:normAutofit/>
          </a:bodyPr>
          <a:lstStyle/>
          <a:p>
            <a:r>
              <a:rPr lang="de-DE" dirty="0"/>
              <a:t>Fragen?</a:t>
            </a:r>
          </a:p>
        </p:txBody>
      </p:sp>
      <p:pic>
        <p:nvPicPr>
          <p:cNvPr id="5" name="Picture 2" descr="https://www.hu-berlin.de/de/hu-intern/design/downloads/logo/siegel/husiegel-bw-klein.png/image_preview">
            <a:extLst>
              <a:ext uri="{FF2B5EF4-FFF2-40B4-BE49-F238E27FC236}">
                <a16:creationId xmlns:a16="http://schemas.microsoft.com/office/drawing/2014/main" id="{FD240700-2CF2-4448-BEC4-39FCF6035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71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7412-4215-4255-9FFC-90D2A6B8C557}"/>
              </a:ext>
            </a:extLst>
          </p:cNvPr>
          <p:cNvSpPr>
            <a:spLocks noGrp="1"/>
          </p:cNvSpPr>
          <p:nvPr>
            <p:ph type="title"/>
          </p:nvPr>
        </p:nvSpPr>
        <p:spPr/>
        <p:txBody>
          <a:bodyPr/>
          <a:lstStyle/>
          <a:p>
            <a:r>
              <a:rPr lang="de-DE" dirty="0"/>
              <a:t>Was braucht ihr jeweils?</a:t>
            </a:r>
          </a:p>
        </p:txBody>
      </p:sp>
      <p:sp>
        <p:nvSpPr>
          <p:cNvPr id="3" name="Inhaltsplatzhalter 2">
            <a:extLst>
              <a:ext uri="{FF2B5EF4-FFF2-40B4-BE49-F238E27FC236}">
                <a16:creationId xmlns:a16="http://schemas.microsoft.com/office/drawing/2014/main" id="{2B0B06FD-137C-4130-9A03-430CA09108DC}"/>
              </a:ext>
            </a:extLst>
          </p:cNvPr>
          <p:cNvSpPr>
            <a:spLocks noGrp="1"/>
          </p:cNvSpPr>
          <p:nvPr>
            <p:ph idx="1"/>
          </p:nvPr>
        </p:nvSpPr>
        <p:spPr>
          <a:xfrm>
            <a:off x="913795" y="1732449"/>
            <a:ext cx="10353762" cy="2090521"/>
          </a:xfrm>
        </p:spPr>
        <p:txBody>
          <a:bodyPr>
            <a:normAutofit lnSpcReduction="10000"/>
          </a:bodyPr>
          <a:lstStyle/>
          <a:p>
            <a:pPr>
              <a:buFont typeface="Symbol" panose="05050102010706020507" pitchFamily="18" charset="2"/>
              <a:buChar char="-"/>
            </a:pPr>
            <a:r>
              <a:rPr lang="de-DE" dirty="0"/>
              <a:t>In jedem Fach empfehlen wir Euch jeweils mit</a:t>
            </a:r>
          </a:p>
          <a:p>
            <a:pPr lvl="1">
              <a:buFont typeface="Wingdings" panose="05000000000000000000" pitchFamily="2" charset="2"/>
              <a:buChar char="ü"/>
            </a:pPr>
            <a:r>
              <a:rPr lang="de-DE" dirty="0"/>
              <a:t>1 Gesetzestext</a:t>
            </a:r>
          </a:p>
          <a:p>
            <a:pPr lvl="1">
              <a:buFont typeface="Wingdings" panose="05000000000000000000" pitchFamily="2" charset="2"/>
              <a:buChar char="ü"/>
            </a:pPr>
            <a:r>
              <a:rPr lang="de-DE" dirty="0"/>
              <a:t>1 Lehrbuch</a:t>
            </a:r>
          </a:p>
          <a:p>
            <a:pPr lvl="1">
              <a:buFont typeface="Wingdings" panose="05000000000000000000" pitchFamily="2" charset="2"/>
              <a:buChar char="ü"/>
            </a:pPr>
            <a:r>
              <a:rPr lang="de-DE" dirty="0"/>
              <a:t>1 Fallbuch</a:t>
            </a:r>
          </a:p>
          <a:p>
            <a:pPr marL="450000" lvl="1" indent="0">
              <a:buNone/>
            </a:pPr>
            <a:r>
              <a:rPr lang="de-DE" dirty="0"/>
              <a:t>…zu arbeiten.</a:t>
            </a:r>
          </a:p>
          <a:p>
            <a:pPr marL="450000" lvl="1" indent="0">
              <a:buNone/>
            </a:pPr>
            <a:endParaRPr lang="de-DE" dirty="0"/>
          </a:p>
          <a:p>
            <a:pPr marL="450000" lvl="1" indent="0">
              <a:buNone/>
            </a:pPr>
            <a:endParaRPr lang="de-DE" dirty="0"/>
          </a:p>
        </p:txBody>
      </p:sp>
      <p:sp>
        <p:nvSpPr>
          <p:cNvPr id="4" name="Textfeld 3">
            <a:extLst>
              <a:ext uri="{FF2B5EF4-FFF2-40B4-BE49-F238E27FC236}">
                <a16:creationId xmlns:a16="http://schemas.microsoft.com/office/drawing/2014/main" id="{28EC5086-31DE-4A60-B55D-535DF53A8BAB}"/>
              </a:ext>
            </a:extLst>
          </p:cNvPr>
          <p:cNvSpPr txBox="1"/>
          <p:nvPr/>
        </p:nvSpPr>
        <p:spPr>
          <a:xfrm>
            <a:off x="1856183" y="3942145"/>
            <a:ext cx="8468985" cy="923330"/>
          </a:xfrm>
          <a:prstGeom prst="rect">
            <a:avLst/>
          </a:prstGeom>
          <a:noFill/>
          <a:ln>
            <a:solidFill>
              <a:schemeClr val="tx1"/>
            </a:solidFill>
          </a:ln>
        </p:spPr>
        <p:txBody>
          <a:bodyPr wrap="none" rtlCol="0">
            <a:spAutoFit/>
          </a:bodyPr>
          <a:lstStyle/>
          <a:p>
            <a:r>
              <a:rPr lang="de-DE" b="1" dirty="0"/>
              <a:t>Beachtet bitte:</a:t>
            </a:r>
            <a:r>
              <a:rPr lang="de-DE" dirty="0"/>
              <a:t> Es ist nicht unbedingt notwendig, dass Ihr Euch die Bücher </a:t>
            </a:r>
            <a:r>
              <a:rPr lang="de-DE" u="sng" dirty="0"/>
              <a:t>kauft,</a:t>
            </a:r>
            <a:endParaRPr lang="de-DE" dirty="0"/>
          </a:p>
          <a:p>
            <a:r>
              <a:rPr lang="de-DE" dirty="0"/>
              <a:t>ihr könnt Sie auch aus der Bibliothek ausleihen dürft Euch dann aber natürlich nichts</a:t>
            </a:r>
          </a:p>
          <a:p>
            <a:r>
              <a:rPr lang="de-DE" dirty="0"/>
              <a:t>in den Büchern markieren.</a:t>
            </a:r>
          </a:p>
        </p:txBody>
      </p:sp>
      <p:pic>
        <p:nvPicPr>
          <p:cNvPr id="5" name="Picture 2" descr="https://www.hu-berlin.de/de/hu-intern/design/downloads/logo/siegel/husiegel-bw-klein.png/image_preview">
            <a:extLst>
              <a:ext uri="{FF2B5EF4-FFF2-40B4-BE49-F238E27FC236}">
                <a16:creationId xmlns:a16="http://schemas.microsoft.com/office/drawing/2014/main" id="{2E81F45F-4D95-4A3F-BAE4-EBDEABCAF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a:extLst>
              <a:ext uri="{FF2B5EF4-FFF2-40B4-BE49-F238E27FC236}">
                <a16:creationId xmlns:a16="http://schemas.microsoft.com/office/drawing/2014/main" id="{EA84E497-B798-4132-8C30-E1E8E96B3197}"/>
              </a:ext>
            </a:extLst>
          </p:cNvPr>
          <p:cNvSpPr>
            <a:spLocks noGrp="1"/>
          </p:cNvSpPr>
          <p:nvPr>
            <p:ph type="sldNum" sz="quarter" idx="12"/>
          </p:nvPr>
        </p:nvSpPr>
        <p:spPr/>
        <p:txBody>
          <a:bodyPr/>
          <a:lstStyle/>
          <a:p>
            <a:fld id="{ED8C7E57-2975-4FF5-9BAC-80F8649B6358}" type="slidenum">
              <a:rPr lang="de-DE" smtClean="0"/>
              <a:t>3</a:t>
            </a:fld>
            <a:endParaRPr lang="de-DE"/>
          </a:p>
        </p:txBody>
      </p:sp>
    </p:spTree>
    <p:extLst>
      <p:ext uri="{BB962C8B-B14F-4D97-AF65-F5344CB8AC3E}">
        <p14:creationId xmlns:p14="http://schemas.microsoft.com/office/powerpoint/2010/main" val="103107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5C7FF-FD4C-4DFC-9091-4C49EE95EC5B}"/>
              </a:ext>
            </a:extLst>
          </p:cNvPr>
          <p:cNvSpPr>
            <a:spLocks noGrp="1"/>
          </p:cNvSpPr>
          <p:nvPr>
            <p:ph type="title"/>
          </p:nvPr>
        </p:nvSpPr>
        <p:spPr>
          <a:ln>
            <a:solidFill>
              <a:schemeClr val="tx1"/>
            </a:solidFill>
          </a:ln>
        </p:spPr>
        <p:txBody>
          <a:bodyPr/>
          <a:lstStyle/>
          <a:p>
            <a:r>
              <a:rPr lang="de-DE" dirty="0"/>
              <a:t>Das Jurastudium</a:t>
            </a:r>
          </a:p>
        </p:txBody>
      </p:sp>
      <p:cxnSp>
        <p:nvCxnSpPr>
          <p:cNvPr id="5" name="Gerade Verbindung mit Pfeil 4">
            <a:extLst>
              <a:ext uri="{FF2B5EF4-FFF2-40B4-BE49-F238E27FC236}">
                <a16:creationId xmlns:a16="http://schemas.microsoft.com/office/drawing/2014/main" id="{A7C65981-B111-4BA6-81ED-99C3BA1FE4A9}"/>
              </a:ext>
            </a:extLst>
          </p:cNvPr>
          <p:cNvCxnSpPr>
            <a:stCxn id="2" idx="2"/>
          </p:cNvCxnSpPr>
          <p:nvPr/>
        </p:nvCxnSpPr>
        <p:spPr>
          <a:xfrm flipH="1">
            <a:off x="2625213" y="1580050"/>
            <a:ext cx="3456000" cy="154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C971A467-C5C0-49A7-B467-11595615B97C}"/>
              </a:ext>
            </a:extLst>
          </p:cNvPr>
          <p:cNvCxnSpPr>
            <a:stCxn id="2" idx="2"/>
          </p:cNvCxnSpPr>
          <p:nvPr/>
        </p:nvCxnSpPr>
        <p:spPr>
          <a:xfrm>
            <a:off x="6090676" y="1580050"/>
            <a:ext cx="0" cy="154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066B320C-57CF-4F1D-AF6F-5D0E55333FB2}"/>
              </a:ext>
            </a:extLst>
          </p:cNvPr>
          <p:cNvCxnSpPr>
            <a:stCxn id="2" idx="2"/>
          </p:cNvCxnSpPr>
          <p:nvPr/>
        </p:nvCxnSpPr>
        <p:spPr>
          <a:xfrm>
            <a:off x="6090675" y="1580050"/>
            <a:ext cx="3456000" cy="154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C5156B60-B3CC-4802-920A-DC313F20E81D}"/>
              </a:ext>
            </a:extLst>
          </p:cNvPr>
          <p:cNvSpPr txBox="1"/>
          <p:nvPr/>
        </p:nvSpPr>
        <p:spPr>
          <a:xfrm>
            <a:off x="1499839" y="3136490"/>
            <a:ext cx="1125373" cy="369332"/>
          </a:xfrm>
          <a:prstGeom prst="rect">
            <a:avLst/>
          </a:prstGeom>
          <a:noFill/>
          <a:ln>
            <a:solidFill>
              <a:srgbClr val="FFC000"/>
            </a:solidFill>
          </a:ln>
        </p:spPr>
        <p:txBody>
          <a:bodyPr wrap="none" rtlCol="0">
            <a:spAutoFit/>
          </a:bodyPr>
          <a:lstStyle/>
          <a:p>
            <a:r>
              <a:rPr lang="de-DE" dirty="0">
                <a:solidFill>
                  <a:srgbClr val="FFC000"/>
                </a:solidFill>
              </a:rPr>
              <a:t>Zivilrecht</a:t>
            </a:r>
          </a:p>
        </p:txBody>
      </p:sp>
      <p:sp>
        <p:nvSpPr>
          <p:cNvPr id="11" name="Textfeld 10">
            <a:extLst>
              <a:ext uri="{FF2B5EF4-FFF2-40B4-BE49-F238E27FC236}">
                <a16:creationId xmlns:a16="http://schemas.microsoft.com/office/drawing/2014/main" id="{F73BBDBC-1723-4599-8B18-D46A89DC1B3B}"/>
              </a:ext>
            </a:extLst>
          </p:cNvPr>
          <p:cNvSpPr txBox="1"/>
          <p:nvPr/>
        </p:nvSpPr>
        <p:spPr>
          <a:xfrm>
            <a:off x="5538638" y="3136490"/>
            <a:ext cx="1132041" cy="369332"/>
          </a:xfrm>
          <a:prstGeom prst="rect">
            <a:avLst/>
          </a:prstGeom>
          <a:noFill/>
          <a:ln>
            <a:solidFill>
              <a:srgbClr val="FF0000"/>
            </a:solidFill>
          </a:ln>
        </p:spPr>
        <p:txBody>
          <a:bodyPr wrap="none" rtlCol="0">
            <a:spAutoFit/>
          </a:bodyPr>
          <a:lstStyle/>
          <a:p>
            <a:r>
              <a:rPr lang="de-DE" dirty="0">
                <a:solidFill>
                  <a:srgbClr val="FF0000"/>
                </a:solidFill>
              </a:rPr>
              <a:t>Strafrecht</a:t>
            </a:r>
          </a:p>
        </p:txBody>
      </p:sp>
      <p:sp>
        <p:nvSpPr>
          <p:cNvPr id="12" name="Textfeld 11">
            <a:extLst>
              <a:ext uri="{FF2B5EF4-FFF2-40B4-BE49-F238E27FC236}">
                <a16:creationId xmlns:a16="http://schemas.microsoft.com/office/drawing/2014/main" id="{3EAF1595-210E-43B4-8F70-AD62B206BB17}"/>
              </a:ext>
            </a:extLst>
          </p:cNvPr>
          <p:cNvSpPr txBox="1"/>
          <p:nvPr/>
        </p:nvSpPr>
        <p:spPr>
          <a:xfrm>
            <a:off x="9546675" y="3134032"/>
            <a:ext cx="1982979" cy="369332"/>
          </a:xfrm>
          <a:prstGeom prst="rect">
            <a:avLst/>
          </a:prstGeom>
          <a:noFill/>
          <a:ln>
            <a:solidFill>
              <a:srgbClr val="00B050"/>
            </a:solidFill>
          </a:ln>
        </p:spPr>
        <p:txBody>
          <a:bodyPr wrap="none" rtlCol="0">
            <a:spAutoFit/>
          </a:bodyPr>
          <a:lstStyle/>
          <a:p>
            <a:r>
              <a:rPr lang="de-DE" dirty="0">
                <a:solidFill>
                  <a:srgbClr val="00B050"/>
                </a:solidFill>
              </a:rPr>
              <a:t>Öffentliches Recht</a:t>
            </a:r>
          </a:p>
        </p:txBody>
      </p:sp>
      <p:pic>
        <p:nvPicPr>
          <p:cNvPr id="2050" name="Picture 2">
            <a:extLst>
              <a:ext uri="{FF2B5EF4-FFF2-40B4-BE49-F238E27FC236}">
                <a16:creationId xmlns:a16="http://schemas.microsoft.com/office/drawing/2014/main" id="{FFA1F9B0-0090-4A60-8DA4-FD7A18C8C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353" y="3588423"/>
            <a:ext cx="1423349" cy="2192133"/>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018BF2C5-E012-4498-9E1F-80C1B13FD557}"/>
              </a:ext>
            </a:extLst>
          </p:cNvPr>
          <p:cNvSpPr txBox="1"/>
          <p:nvPr/>
        </p:nvSpPr>
        <p:spPr>
          <a:xfrm>
            <a:off x="851303" y="5786735"/>
            <a:ext cx="2595519" cy="923330"/>
          </a:xfrm>
          <a:prstGeom prst="rect">
            <a:avLst/>
          </a:prstGeom>
          <a:noFill/>
        </p:spPr>
        <p:txBody>
          <a:bodyPr wrap="none" rtlCol="0">
            <a:spAutoFit/>
          </a:bodyPr>
          <a:lstStyle/>
          <a:p>
            <a:r>
              <a:rPr lang="de-DE" dirty="0"/>
              <a:t>Bürgerliches Gesetzbuch</a:t>
            </a:r>
          </a:p>
          <a:p>
            <a:pPr algn="ctr"/>
            <a:r>
              <a:rPr lang="de-DE" dirty="0"/>
              <a:t>84. Auflage</a:t>
            </a:r>
          </a:p>
          <a:p>
            <a:pPr algn="ctr"/>
            <a:r>
              <a:rPr lang="de-DE" dirty="0"/>
              <a:t>5, 90€</a:t>
            </a:r>
          </a:p>
        </p:txBody>
      </p:sp>
      <p:sp>
        <p:nvSpPr>
          <p:cNvPr id="14" name="Textfeld 13">
            <a:extLst>
              <a:ext uri="{FF2B5EF4-FFF2-40B4-BE49-F238E27FC236}">
                <a16:creationId xmlns:a16="http://schemas.microsoft.com/office/drawing/2014/main" id="{C416A5F6-653E-4863-8142-F357249E6528}"/>
              </a:ext>
            </a:extLst>
          </p:cNvPr>
          <p:cNvSpPr txBox="1"/>
          <p:nvPr/>
        </p:nvSpPr>
        <p:spPr>
          <a:xfrm>
            <a:off x="2910349" y="4361323"/>
            <a:ext cx="1332416" cy="646331"/>
          </a:xfrm>
          <a:prstGeom prst="rect">
            <a:avLst/>
          </a:prstGeom>
          <a:noFill/>
          <a:ln>
            <a:solidFill>
              <a:schemeClr val="tx1"/>
            </a:solidFill>
          </a:ln>
        </p:spPr>
        <p:txBody>
          <a:bodyPr wrap="none" rtlCol="0">
            <a:spAutoFit/>
          </a:bodyPr>
          <a:lstStyle/>
          <a:p>
            <a:r>
              <a:rPr lang="de-DE" sz="1200" u="sng" dirty="0"/>
              <a:t>Beachte:</a:t>
            </a:r>
          </a:p>
          <a:p>
            <a:r>
              <a:rPr lang="de-DE" sz="1200" dirty="0"/>
              <a:t>Mindestens 2018!</a:t>
            </a:r>
          </a:p>
          <a:p>
            <a:r>
              <a:rPr lang="de-DE" sz="1200" dirty="0"/>
              <a:t>(neues Kaufrecht)</a:t>
            </a:r>
          </a:p>
        </p:txBody>
      </p:sp>
      <p:pic>
        <p:nvPicPr>
          <p:cNvPr id="2052" name="Picture 4">
            <a:extLst>
              <a:ext uri="{FF2B5EF4-FFF2-40B4-BE49-F238E27FC236}">
                <a16:creationId xmlns:a16="http://schemas.microsoft.com/office/drawing/2014/main" id="{93EE0ED4-0C77-4859-A53E-F167C18C2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984" y="3588423"/>
            <a:ext cx="1423348" cy="2185387"/>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a:extLst>
              <a:ext uri="{FF2B5EF4-FFF2-40B4-BE49-F238E27FC236}">
                <a16:creationId xmlns:a16="http://schemas.microsoft.com/office/drawing/2014/main" id="{26C89C6A-C930-4973-B090-C95D7B3F76D0}"/>
              </a:ext>
            </a:extLst>
          </p:cNvPr>
          <p:cNvSpPr txBox="1"/>
          <p:nvPr/>
        </p:nvSpPr>
        <p:spPr>
          <a:xfrm>
            <a:off x="5250129" y="5780556"/>
            <a:ext cx="1709058" cy="923330"/>
          </a:xfrm>
          <a:prstGeom prst="rect">
            <a:avLst/>
          </a:prstGeom>
          <a:noFill/>
        </p:spPr>
        <p:txBody>
          <a:bodyPr wrap="none" rtlCol="0">
            <a:spAutoFit/>
          </a:bodyPr>
          <a:lstStyle/>
          <a:p>
            <a:r>
              <a:rPr lang="de-DE" dirty="0"/>
              <a:t>Strafgesetzbuch</a:t>
            </a:r>
          </a:p>
          <a:p>
            <a:pPr algn="ctr"/>
            <a:r>
              <a:rPr lang="de-DE" dirty="0"/>
              <a:t>56. Auflage</a:t>
            </a:r>
          </a:p>
          <a:p>
            <a:pPr algn="ctr"/>
            <a:r>
              <a:rPr lang="de-DE" dirty="0"/>
              <a:t>9, 90€</a:t>
            </a:r>
          </a:p>
        </p:txBody>
      </p:sp>
      <p:pic>
        <p:nvPicPr>
          <p:cNvPr id="2054" name="Picture 6">
            <a:extLst>
              <a:ext uri="{FF2B5EF4-FFF2-40B4-BE49-F238E27FC236}">
                <a16:creationId xmlns:a16="http://schemas.microsoft.com/office/drawing/2014/main" id="{A54B871C-216B-4F8E-8F53-FF0846B25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8041" y="3593188"/>
            <a:ext cx="1420245" cy="2180622"/>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a:extLst>
              <a:ext uri="{FF2B5EF4-FFF2-40B4-BE49-F238E27FC236}">
                <a16:creationId xmlns:a16="http://schemas.microsoft.com/office/drawing/2014/main" id="{4CB21C24-3E22-4BD9-BD4A-86C54CC6C6C2}"/>
              </a:ext>
            </a:extLst>
          </p:cNvPr>
          <p:cNvSpPr txBox="1"/>
          <p:nvPr/>
        </p:nvSpPr>
        <p:spPr>
          <a:xfrm>
            <a:off x="8979242" y="5780556"/>
            <a:ext cx="3117841" cy="923330"/>
          </a:xfrm>
          <a:prstGeom prst="rect">
            <a:avLst/>
          </a:prstGeom>
          <a:noFill/>
        </p:spPr>
        <p:txBody>
          <a:bodyPr wrap="none" rtlCol="0">
            <a:spAutoFit/>
          </a:bodyPr>
          <a:lstStyle/>
          <a:p>
            <a:r>
              <a:rPr lang="de-DE" dirty="0"/>
              <a:t>Basistexte Öffentliches Recht</a:t>
            </a:r>
          </a:p>
          <a:p>
            <a:pPr algn="ctr"/>
            <a:r>
              <a:rPr lang="de-DE" dirty="0"/>
              <a:t>27. Auflage</a:t>
            </a:r>
          </a:p>
          <a:p>
            <a:pPr algn="ctr"/>
            <a:r>
              <a:rPr lang="de-DE" dirty="0"/>
              <a:t>15, 90€</a:t>
            </a:r>
          </a:p>
        </p:txBody>
      </p:sp>
      <p:pic>
        <p:nvPicPr>
          <p:cNvPr id="18" name="Picture 2" descr="https://www.hu-berlin.de/de/hu-intern/design/downloads/logo/siegel/husiegel-bw-klein.png/image_preview">
            <a:extLst>
              <a:ext uri="{FF2B5EF4-FFF2-40B4-BE49-F238E27FC236}">
                <a16:creationId xmlns:a16="http://schemas.microsoft.com/office/drawing/2014/main" id="{267BA618-6C82-4FAA-957B-2AD6504F00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E7C84F96-47A8-46F1-815B-5904F37DCBF3}"/>
              </a:ext>
            </a:extLst>
          </p:cNvPr>
          <p:cNvSpPr>
            <a:spLocks noGrp="1"/>
          </p:cNvSpPr>
          <p:nvPr>
            <p:ph type="sldNum" sz="quarter" idx="12"/>
          </p:nvPr>
        </p:nvSpPr>
        <p:spPr/>
        <p:txBody>
          <a:bodyPr/>
          <a:lstStyle/>
          <a:p>
            <a:fld id="{ED8C7E57-2975-4FF5-9BAC-80F8649B6358}" type="slidenum">
              <a:rPr lang="de-DE" smtClean="0"/>
              <a:t>4</a:t>
            </a:fld>
            <a:endParaRPr lang="de-DE"/>
          </a:p>
        </p:txBody>
      </p:sp>
    </p:spTree>
    <p:extLst>
      <p:ext uri="{BB962C8B-B14F-4D97-AF65-F5344CB8AC3E}">
        <p14:creationId xmlns:p14="http://schemas.microsoft.com/office/powerpoint/2010/main" val="102919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500"/>
                                        <p:tgtEl>
                                          <p:spTgt spid="20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54"/>
                                        </p:tgtEl>
                                        <p:attrNameLst>
                                          <p:attrName>style.visibility</p:attrName>
                                        </p:attrNameLst>
                                      </p:cBhvr>
                                      <p:to>
                                        <p:strVal val="visible"/>
                                      </p:to>
                                    </p:set>
                                    <p:animEffect transition="in" filter="fade">
                                      <p:cBhvr>
                                        <p:cTn id="50" dur="500"/>
                                        <p:tgtEl>
                                          <p:spTgt spid="205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animBg="1"/>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E9E96-2232-4CE8-9C69-90AC5D4E78C1}"/>
              </a:ext>
            </a:extLst>
          </p:cNvPr>
          <p:cNvSpPr>
            <a:spLocks noGrp="1"/>
          </p:cNvSpPr>
          <p:nvPr>
            <p:ph type="title"/>
          </p:nvPr>
        </p:nvSpPr>
        <p:spPr>
          <a:xfrm>
            <a:off x="913795" y="609600"/>
            <a:ext cx="10353762" cy="970450"/>
          </a:xfrm>
          <a:ln>
            <a:solidFill>
              <a:srgbClr val="FFC000"/>
            </a:solidFill>
          </a:ln>
        </p:spPr>
        <p:txBody>
          <a:bodyPr/>
          <a:lstStyle/>
          <a:p>
            <a:r>
              <a:rPr lang="de-DE" dirty="0"/>
              <a:t>Zivilrecht (Lehrbücher)</a:t>
            </a:r>
          </a:p>
        </p:txBody>
      </p:sp>
      <p:pic>
        <p:nvPicPr>
          <p:cNvPr id="1028" name="Picture 4">
            <a:extLst>
              <a:ext uri="{FF2B5EF4-FFF2-40B4-BE49-F238E27FC236}">
                <a16:creationId xmlns:a16="http://schemas.microsoft.com/office/drawing/2014/main" id="{828649BA-F456-40B0-A2E3-090A3CBF7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34" y="1962193"/>
            <a:ext cx="1790079" cy="3123248"/>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E5EDFEE0-A578-4D56-998F-AB8C022FFC62}"/>
              </a:ext>
            </a:extLst>
          </p:cNvPr>
          <p:cNvSpPr txBox="1"/>
          <p:nvPr/>
        </p:nvSpPr>
        <p:spPr>
          <a:xfrm>
            <a:off x="205659" y="5201983"/>
            <a:ext cx="2731196" cy="1477328"/>
          </a:xfrm>
          <a:prstGeom prst="rect">
            <a:avLst/>
          </a:prstGeom>
          <a:noFill/>
        </p:spPr>
        <p:txBody>
          <a:bodyPr wrap="none" rtlCol="0">
            <a:spAutoFit/>
          </a:bodyPr>
          <a:lstStyle/>
          <a:p>
            <a:pPr algn="ctr"/>
            <a:r>
              <a:rPr lang="de-DE" dirty="0"/>
              <a:t>Brox / Walker</a:t>
            </a:r>
          </a:p>
          <a:p>
            <a:pPr algn="ctr"/>
            <a:r>
              <a:rPr lang="de-DE" dirty="0"/>
              <a:t>Allgemeiner Teil des BGB</a:t>
            </a:r>
          </a:p>
          <a:p>
            <a:pPr algn="ctr"/>
            <a:r>
              <a:rPr lang="de-DE" dirty="0"/>
              <a:t>43. Auflage</a:t>
            </a:r>
          </a:p>
          <a:p>
            <a:pPr algn="ctr"/>
            <a:r>
              <a:rPr lang="de-DE" dirty="0"/>
              <a:t>23, 90 €</a:t>
            </a:r>
          </a:p>
          <a:p>
            <a:pPr algn="ctr"/>
            <a:r>
              <a:rPr lang="de-DE" dirty="0"/>
              <a:t>399 Seiten</a:t>
            </a:r>
          </a:p>
        </p:txBody>
      </p:sp>
      <p:pic>
        <p:nvPicPr>
          <p:cNvPr id="1030" name="Picture 6">
            <a:extLst>
              <a:ext uri="{FF2B5EF4-FFF2-40B4-BE49-F238E27FC236}">
                <a16:creationId xmlns:a16="http://schemas.microsoft.com/office/drawing/2014/main" id="{6443A8E2-91C8-4FB0-AD9C-6332551D9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013" y="1962192"/>
            <a:ext cx="1979299" cy="2957097"/>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A221E666-BB70-4ABD-B73D-0E9178EF896A}"/>
              </a:ext>
            </a:extLst>
          </p:cNvPr>
          <p:cNvSpPr txBox="1"/>
          <p:nvPr/>
        </p:nvSpPr>
        <p:spPr>
          <a:xfrm>
            <a:off x="5814292" y="5201983"/>
            <a:ext cx="3423951" cy="1477328"/>
          </a:xfrm>
          <a:prstGeom prst="rect">
            <a:avLst/>
          </a:prstGeom>
          <a:noFill/>
        </p:spPr>
        <p:txBody>
          <a:bodyPr wrap="none" rtlCol="0">
            <a:spAutoFit/>
          </a:bodyPr>
          <a:lstStyle/>
          <a:p>
            <a:pPr algn="ctr"/>
            <a:r>
              <a:rPr lang="de-DE" dirty="0"/>
              <a:t>Leipold</a:t>
            </a:r>
          </a:p>
          <a:p>
            <a:pPr algn="ctr"/>
            <a:r>
              <a:rPr lang="de-DE" dirty="0"/>
              <a:t>Einführung und Allgemeiner Teil</a:t>
            </a:r>
          </a:p>
          <a:p>
            <a:pPr algn="ctr"/>
            <a:r>
              <a:rPr lang="de-DE" dirty="0"/>
              <a:t>9. Auflage</a:t>
            </a:r>
          </a:p>
          <a:p>
            <a:pPr algn="ctr"/>
            <a:r>
              <a:rPr lang="de-DE" dirty="0"/>
              <a:t>28, 00 €</a:t>
            </a:r>
          </a:p>
          <a:p>
            <a:pPr algn="ctr"/>
            <a:r>
              <a:rPr lang="de-DE" dirty="0"/>
              <a:t>573 Seiten</a:t>
            </a:r>
          </a:p>
        </p:txBody>
      </p:sp>
      <p:pic>
        <p:nvPicPr>
          <p:cNvPr id="10" name="Grafik 9">
            <a:extLst>
              <a:ext uri="{FF2B5EF4-FFF2-40B4-BE49-F238E27FC236}">
                <a16:creationId xmlns:a16="http://schemas.microsoft.com/office/drawing/2014/main" id="{E8B8FDE8-5055-4174-A0B0-3AF18103845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708593" y="1855670"/>
            <a:ext cx="651166" cy="648646"/>
          </a:xfrm>
          <a:prstGeom prst="rect">
            <a:avLst/>
          </a:prstGeom>
        </p:spPr>
      </p:pic>
      <p:sp>
        <p:nvSpPr>
          <p:cNvPr id="6" name="Textfeld 5">
            <a:extLst>
              <a:ext uri="{FF2B5EF4-FFF2-40B4-BE49-F238E27FC236}">
                <a16:creationId xmlns:a16="http://schemas.microsoft.com/office/drawing/2014/main" id="{7ADF6373-0295-43A9-BDE3-DCB9E773F92A}"/>
              </a:ext>
            </a:extLst>
          </p:cNvPr>
          <p:cNvSpPr txBox="1"/>
          <p:nvPr/>
        </p:nvSpPr>
        <p:spPr>
          <a:xfrm>
            <a:off x="3601373" y="1988840"/>
            <a:ext cx="1827744" cy="369332"/>
          </a:xfrm>
          <a:prstGeom prst="rect">
            <a:avLst/>
          </a:prstGeom>
          <a:noFill/>
        </p:spPr>
        <p:txBody>
          <a:bodyPr wrap="none" rtlCol="0">
            <a:spAutoFit/>
          </a:bodyPr>
          <a:lstStyle/>
          <a:p>
            <a:r>
              <a:rPr lang="de-DE" dirty="0"/>
              <a:t>Guter Schreibstil</a:t>
            </a:r>
          </a:p>
        </p:txBody>
      </p:sp>
      <p:pic>
        <p:nvPicPr>
          <p:cNvPr id="12" name="Grafik 11">
            <a:extLst>
              <a:ext uri="{FF2B5EF4-FFF2-40B4-BE49-F238E27FC236}">
                <a16:creationId xmlns:a16="http://schemas.microsoft.com/office/drawing/2014/main" id="{D4A45882-8429-4871-9DB1-98674711B7E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724445" y="2697698"/>
            <a:ext cx="651166" cy="648646"/>
          </a:xfrm>
          <a:prstGeom prst="rect">
            <a:avLst/>
          </a:prstGeom>
        </p:spPr>
      </p:pic>
      <p:sp>
        <p:nvSpPr>
          <p:cNvPr id="7" name="Textfeld 6">
            <a:extLst>
              <a:ext uri="{FF2B5EF4-FFF2-40B4-BE49-F238E27FC236}">
                <a16:creationId xmlns:a16="http://schemas.microsoft.com/office/drawing/2014/main" id="{81E5FD6F-B598-4C23-BFD4-158DD606592B}"/>
              </a:ext>
            </a:extLst>
          </p:cNvPr>
          <p:cNvSpPr txBox="1"/>
          <p:nvPr/>
        </p:nvSpPr>
        <p:spPr>
          <a:xfrm>
            <a:off x="3601373" y="2816724"/>
            <a:ext cx="1335558" cy="369332"/>
          </a:xfrm>
          <a:prstGeom prst="rect">
            <a:avLst/>
          </a:prstGeom>
          <a:noFill/>
        </p:spPr>
        <p:txBody>
          <a:bodyPr wrap="none" rtlCol="0">
            <a:spAutoFit/>
          </a:bodyPr>
          <a:lstStyle/>
          <a:p>
            <a:r>
              <a:rPr lang="de-DE" dirty="0"/>
              <a:t>Ausführlich</a:t>
            </a:r>
          </a:p>
        </p:txBody>
      </p:sp>
      <p:pic>
        <p:nvPicPr>
          <p:cNvPr id="14" name="Grafik 13">
            <a:extLst>
              <a:ext uri="{FF2B5EF4-FFF2-40B4-BE49-F238E27FC236}">
                <a16:creationId xmlns:a16="http://schemas.microsoft.com/office/drawing/2014/main" id="{A6C5948E-4DBF-4092-AF4D-D01F3589B80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724445" y="3546213"/>
            <a:ext cx="651166" cy="648646"/>
          </a:xfrm>
          <a:prstGeom prst="rect">
            <a:avLst/>
          </a:prstGeom>
        </p:spPr>
      </p:pic>
      <p:sp>
        <p:nvSpPr>
          <p:cNvPr id="15" name="Textfeld 14">
            <a:extLst>
              <a:ext uri="{FF2B5EF4-FFF2-40B4-BE49-F238E27FC236}">
                <a16:creationId xmlns:a16="http://schemas.microsoft.com/office/drawing/2014/main" id="{60D30E09-51EF-4259-AE57-8964B7F232FB}"/>
              </a:ext>
            </a:extLst>
          </p:cNvPr>
          <p:cNvSpPr txBox="1"/>
          <p:nvPr/>
        </p:nvSpPr>
        <p:spPr>
          <a:xfrm>
            <a:off x="3563018" y="3685870"/>
            <a:ext cx="1315104" cy="369332"/>
          </a:xfrm>
          <a:prstGeom prst="rect">
            <a:avLst/>
          </a:prstGeom>
          <a:noFill/>
        </p:spPr>
        <p:txBody>
          <a:bodyPr wrap="none" rtlCol="0">
            <a:spAutoFit/>
          </a:bodyPr>
          <a:lstStyle/>
          <a:p>
            <a:r>
              <a:rPr lang="de-DE" dirty="0"/>
              <a:t>Strukturiert</a:t>
            </a:r>
          </a:p>
        </p:txBody>
      </p:sp>
      <p:sp>
        <p:nvSpPr>
          <p:cNvPr id="17" name="Textfeld 16">
            <a:extLst>
              <a:ext uri="{FF2B5EF4-FFF2-40B4-BE49-F238E27FC236}">
                <a16:creationId xmlns:a16="http://schemas.microsoft.com/office/drawing/2014/main" id="{22C4810D-8373-42D6-A8D9-90B8EB48B7C3}"/>
              </a:ext>
            </a:extLst>
          </p:cNvPr>
          <p:cNvSpPr txBox="1"/>
          <p:nvPr/>
        </p:nvSpPr>
        <p:spPr>
          <a:xfrm>
            <a:off x="3563018" y="4513754"/>
            <a:ext cx="2698175" cy="369332"/>
          </a:xfrm>
          <a:prstGeom prst="rect">
            <a:avLst/>
          </a:prstGeom>
          <a:noFill/>
        </p:spPr>
        <p:txBody>
          <a:bodyPr wrap="none" rtlCol="0">
            <a:spAutoFit/>
          </a:bodyPr>
          <a:lstStyle/>
          <a:p>
            <a:r>
              <a:rPr lang="de-DE" dirty="0"/>
              <a:t>Manchmal zu ausführlich</a:t>
            </a:r>
          </a:p>
        </p:txBody>
      </p:sp>
      <p:pic>
        <p:nvPicPr>
          <p:cNvPr id="18" name="Grafik 17">
            <a:extLst>
              <a:ext uri="{FF2B5EF4-FFF2-40B4-BE49-F238E27FC236}">
                <a16:creationId xmlns:a16="http://schemas.microsoft.com/office/drawing/2014/main" id="{26691E81-8D63-4E74-8BC9-679378B95D1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721415" y="4367741"/>
            <a:ext cx="663928" cy="661359"/>
          </a:xfrm>
          <a:prstGeom prst="rect">
            <a:avLst/>
          </a:prstGeom>
        </p:spPr>
      </p:pic>
      <p:pic>
        <p:nvPicPr>
          <p:cNvPr id="19" name="Grafik 18">
            <a:extLst>
              <a:ext uri="{FF2B5EF4-FFF2-40B4-BE49-F238E27FC236}">
                <a16:creationId xmlns:a16="http://schemas.microsoft.com/office/drawing/2014/main" id="{6D7A7E32-951B-461D-B0E9-1777712068D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84847" y="1742786"/>
            <a:ext cx="651166" cy="648646"/>
          </a:xfrm>
          <a:prstGeom prst="rect">
            <a:avLst/>
          </a:prstGeom>
        </p:spPr>
      </p:pic>
      <p:sp>
        <p:nvSpPr>
          <p:cNvPr id="20" name="Textfeld 19">
            <a:extLst>
              <a:ext uri="{FF2B5EF4-FFF2-40B4-BE49-F238E27FC236}">
                <a16:creationId xmlns:a16="http://schemas.microsoft.com/office/drawing/2014/main" id="{C636A7E4-C3A6-4878-975F-EB8525CB3A91}"/>
              </a:ext>
            </a:extLst>
          </p:cNvPr>
          <p:cNvSpPr txBox="1"/>
          <p:nvPr/>
        </p:nvSpPr>
        <p:spPr>
          <a:xfrm>
            <a:off x="9661775" y="1882443"/>
            <a:ext cx="1827744" cy="369332"/>
          </a:xfrm>
          <a:prstGeom prst="rect">
            <a:avLst/>
          </a:prstGeom>
          <a:noFill/>
        </p:spPr>
        <p:txBody>
          <a:bodyPr wrap="none" rtlCol="0">
            <a:spAutoFit/>
          </a:bodyPr>
          <a:lstStyle/>
          <a:p>
            <a:r>
              <a:rPr lang="de-DE" dirty="0"/>
              <a:t>Guter Schreibstil</a:t>
            </a:r>
          </a:p>
        </p:txBody>
      </p:sp>
      <p:sp>
        <p:nvSpPr>
          <p:cNvPr id="22" name="Textfeld 21">
            <a:extLst>
              <a:ext uri="{FF2B5EF4-FFF2-40B4-BE49-F238E27FC236}">
                <a16:creationId xmlns:a16="http://schemas.microsoft.com/office/drawing/2014/main" id="{5803A5B3-7D80-4B6C-9D37-BB61BDF7D272}"/>
              </a:ext>
            </a:extLst>
          </p:cNvPr>
          <p:cNvSpPr txBox="1"/>
          <p:nvPr/>
        </p:nvSpPr>
        <p:spPr>
          <a:xfrm>
            <a:off x="9661775" y="3405168"/>
            <a:ext cx="2132315" cy="1477328"/>
          </a:xfrm>
          <a:prstGeom prst="rect">
            <a:avLst/>
          </a:prstGeom>
          <a:noFill/>
        </p:spPr>
        <p:txBody>
          <a:bodyPr wrap="none" rtlCol="0">
            <a:spAutoFit/>
          </a:bodyPr>
          <a:lstStyle/>
          <a:p>
            <a:r>
              <a:rPr lang="de-DE" dirty="0"/>
              <a:t>Oft zu ausführlich /</a:t>
            </a:r>
          </a:p>
          <a:p>
            <a:r>
              <a:rPr lang="de-DE" dirty="0"/>
              <a:t>Umfangreich</a:t>
            </a:r>
          </a:p>
          <a:p>
            <a:pPr marL="285750" indent="-285750">
              <a:buFont typeface="Wingdings" panose="05000000000000000000" pitchFamily="2" charset="2"/>
              <a:buChar char="à"/>
            </a:pPr>
            <a:r>
              <a:rPr lang="de-DE" dirty="0">
                <a:sym typeface="Wingdings" panose="05000000000000000000" pitchFamily="2" charset="2"/>
              </a:rPr>
              <a:t>Man muss bereit</a:t>
            </a:r>
          </a:p>
          <a:p>
            <a:r>
              <a:rPr lang="de-DE" dirty="0">
                <a:sym typeface="Wingdings" panose="05000000000000000000" pitchFamily="2" charset="2"/>
              </a:rPr>
              <a:t>     sein ggf. Kapitel</a:t>
            </a:r>
          </a:p>
          <a:p>
            <a:r>
              <a:rPr lang="de-DE" dirty="0">
                <a:sym typeface="Wingdings" panose="05000000000000000000" pitchFamily="2" charset="2"/>
              </a:rPr>
              <a:t>     zu überspringen</a:t>
            </a:r>
            <a:endParaRPr lang="de-DE" dirty="0"/>
          </a:p>
        </p:txBody>
      </p:sp>
      <p:pic>
        <p:nvPicPr>
          <p:cNvPr id="23" name="Grafik 22">
            <a:extLst>
              <a:ext uri="{FF2B5EF4-FFF2-40B4-BE49-F238E27FC236}">
                <a16:creationId xmlns:a16="http://schemas.microsoft.com/office/drawing/2014/main" id="{9E3EFE23-EFD2-4F9C-97AF-7C28516AEB5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71889" y="2593786"/>
            <a:ext cx="651166" cy="648646"/>
          </a:xfrm>
          <a:prstGeom prst="rect">
            <a:avLst/>
          </a:prstGeom>
        </p:spPr>
      </p:pic>
      <p:sp>
        <p:nvSpPr>
          <p:cNvPr id="24" name="Textfeld 23">
            <a:extLst>
              <a:ext uri="{FF2B5EF4-FFF2-40B4-BE49-F238E27FC236}">
                <a16:creationId xmlns:a16="http://schemas.microsoft.com/office/drawing/2014/main" id="{5909817A-E487-4DB5-8AB5-0E9809B09DC7}"/>
              </a:ext>
            </a:extLst>
          </p:cNvPr>
          <p:cNvSpPr txBox="1"/>
          <p:nvPr/>
        </p:nvSpPr>
        <p:spPr>
          <a:xfrm>
            <a:off x="9631280" y="2597531"/>
            <a:ext cx="2470548" cy="646331"/>
          </a:xfrm>
          <a:prstGeom prst="rect">
            <a:avLst/>
          </a:prstGeom>
          <a:noFill/>
        </p:spPr>
        <p:txBody>
          <a:bodyPr wrap="none" rtlCol="0">
            <a:spAutoFit/>
          </a:bodyPr>
          <a:lstStyle/>
          <a:p>
            <a:r>
              <a:rPr lang="de-DE" dirty="0"/>
              <a:t>Wiederholungsfragen</a:t>
            </a:r>
          </a:p>
          <a:p>
            <a:r>
              <a:rPr lang="de-DE" dirty="0"/>
              <a:t>am Ende jedes Kapitels</a:t>
            </a:r>
          </a:p>
        </p:txBody>
      </p:sp>
      <p:pic>
        <p:nvPicPr>
          <p:cNvPr id="27" name="Grafik 26">
            <a:extLst>
              <a:ext uri="{FF2B5EF4-FFF2-40B4-BE49-F238E27FC236}">
                <a16:creationId xmlns:a16="http://schemas.microsoft.com/office/drawing/2014/main" id="{8E9D0069-F8CE-4EF2-944F-C2BFE9AB4E4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765508" y="3405168"/>
            <a:ext cx="663928" cy="661359"/>
          </a:xfrm>
          <a:prstGeom prst="rect">
            <a:avLst/>
          </a:prstGeom>
        </p:spPr>
      </p:pic>
      <p:sp>
        <p:nvSpPr>
          <p:cNvPr id="28" name="Textfeld 27">
            <a:extLst>
              <a:ext uri="{FF2B5EF4-FFF2-40B4-BE49-F238E27FC236}">
                <a16:creationId xmlns:a16="http://schemas.microsoft.com/office/drawing/2014/main" id="{D6786912-3ED5-4520-9233-56B890A10A63}"/>
              </a:ext>
            </a:extLst>
          </p:cNvPr>
          <p:cNvSpPr txBox="1"/>
          <p:nvPr/>
        </p:nvSpPr>
        <p:spPr>
          <a:xfrm>
            <a:off x="1042907" y="1625252"/>
            <a:ext cx="1056700" cy="307777"/>
          </a:xfrm>
          <a:prstGeom prst="rect">
            <a:avLst/>
          </a:prstGeom>
          <a:noFill/>
        </p:spPr>
        <p:txBody>
          <a:bodyPr wrap="none" rtlCol="0">
            <a:spAutoFit/>
          </a:bodyPr>
          <a:lstStyle/>
          <a:p>
            <a:r>
              <a:rPr lang="de-DE" sz="1400" dirty="0"/>
              <a:t>1. Semester</a:t>
            </a:r>
          </a:p>
        </p:txBody>
      </p:sp>
      <p:sp>
        <p:nvSpPr>
          <p:cNvPr id="32" name="Textfeld 31">
            <a:extLst>
              <a:ext uri="{FF2B5EF4-FFF2-40B4-BE49-F238E27FC236}">
                <a16:creationId xmlns:a16="http://schemas.microsoft.com/office/drawing/2014/main" id="{D472738B-78AD-41F5-80F6-7D51DCF9B22C}"/>
              </a:ext>
            </a:extLst>
          </p:cNvPr>
          <p:cNvSpPr txBox="1"/>
          <p:nvPr/>
        </p:nvSpPr>
        <p:spPr>
          <a:xfrm>
            <a:off x="6942312" y="1625252"/>
            <a:ext cx="1056700" cy="307777"/>
          </a:xfrm>
          <a:prstGeom prst="rect">
            <a:avLst/>
          </a:prstGeom>
          <a:noFill/>
        </p:spPr>
        <p:txBody>
          <a:bodyPr wrap="none" rtlCol="0">
            <a:spAutoFit/>
          </a:bodyPr>
          <a:lstStyle/>
          <a:p>
            <a:r>
              <a:rPr lang="de-DE" sz="1400" dirty="0"/>
              <a:t>1. Semester</a:t>
            </a:r>
          </a:p>
        </p:txBody>
      </p:sp>
      <p:pic>
        <p:nvPicPr>
          <p:cNvPr id="25" name="Picture 2" descr="https://www.hu-berlin.de/de/hu-intern/design/downloads/logo/siegel/husiegel-bw-klein.png/image_preview">
            <a:extLst>
              <a:ext uri="{FF2B5EF4-FFF2-40B4-BE49-F238E27FC236}">
                <a16:creationId xmlns:a16="http://schemas.microsoft.com/office/drawing/2014/main" id="{685B856B-0E4A-4615-9B99-C23C43F0FD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6818FB61-D959-4CB2-8502-2B31B77C9370}"/>
              </a:ext>
            </a:extLst>
          </p:cNvPr>
          <p:cNvSpPr>
            <a:spLocks noGrp="1"/>
          </p:cNvSpPr>
          <p:nvPr>
            <p:ph type="sldNum" sz="quarter" idx="12"/>
          </p:nvPr>
        </p:nvSpPr>
        <p:spPr/>
        <p:txBody>
          <a:bodyPr/>
          <a:lstStyle/>
          <a:p>
            <a:fld id="{ED8C7E57-2975-4FF5-9BAC-80F8649B6358}" type="slidenum">
              <a:rPr lang="de-DE" smtClean="0"/>
              <a:t>5</a:t>
            </a:fld>
            <a:endParaRPr lang="de-DE"/>
          </a:p>
        </p:txBody>
      </p:sp>
    </p:spTree>
    <p:extLst>
      <p:ext uri="{BB962C8B-B14F-4D97-AF65-F5344CB8AC3E}">
        <p14:creationId xmlns:p14="http://schemas.microsoft.com/office/powerpoint/2010/main" val="194062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fade">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P spid="7" grpId="0"/>
      <p:bldP spid="15" grpId="0"/>
      <p:bldP spid="17" grpId="0"/>
      <p:bldP spid="20" grpId="0"/>
      <p:bldP spid="22" grpId="0"/>
      <p:bldP spid="24" grpId="0"/>
      <p:bldP spid="28"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6196C-43A7-4A5F-A474-AA0CBA1D39C7}"/>
              </a:ext>
            </a:extLst>
          </p:cNvPr>
          <p:cNvSpPr>
            <a:spLocks noGrp="1"/>
          </p:cNvSpPr>
          <p:nvPr>
            <p:ph type="title"/>
          </p:nvPr>
        </p:nvSpPr>
        <p:spPr>
          <a:ln>
            <a:solidFill>
              <a:srgbClr val="FF0000"/>
            </a:solidFill>
          </a:ln>
        </p:spPr>
        <p:txBody>
          <a:bodyPr/>
          <a:lstStyle/>
          <a:p>
            <a:r>
              <a:rPr lang="de-DE" dirty="0"/>
              <a:t>Strafrecht (Lehrbücher)</a:t>
            </a:r>
          </a:p>
        </p:txBody>
      </p:sp>
      <p:pic>
        <p:nvPicPr>
          <p:cNvPr id="3074" name="Picture 2">
            <a:extLst>
              <a:ext uri="{FF2B5EF4-FFF2-40B4-BE49-F238E27FC236}">
                <a16:creationId xmlns:a16="http://schemas.microsoft.com/office/drawing/2014/main" id="{EA6E40C9-7F1A-4E77-A652-AACC918D8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380" y="1936195"/>
            <a:ext cx="2127037" cy="3196962"/>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46DC048A-59B3-422C-AE8C-DB5439B6E050}"/>
              </a:ext>
            </a:extLst>
          </p:cNvPr>
          <p:cNvSpPr txBox="1"/>
          <p:nvPr/>
        </p:nvSpPr>
        <p:spPr>
          <a:xfrm>
            <a:off x="859226" y="5133157"/>
            <a:ext cx="2811347" cy="1477328"/>
          </a:xfrm>
          <a:prstGeom prst="rect">
            <a:avLst/>
          </a:prstGeom>
          <a:noFill/>
        </p:spPr>
        <p:txBody>
          <a:bodyPr wrap="none" rtlCol="0">
            <a:spAutoFit/>
          </a:bodyPr>
          <a:lstStyle/>
          <a:p>
            <a:pPr algn="ctr"/>
            <a:r>
              <a:rPr lang="de-DE" dirty="0"/>
              <a:t>Rengier</a:t>
            </a:r>
          </a:p>
          <a:p>
            <a:pPr algn="ctr"/>
            <a:r>
              <a:rPr lang="de-DE" dirty="0"/>
              <a:t>Strafrecht Allgemeiner Teil</a:t>
            </a:r>
          </a:p>
          <a:p>
            <a:pPr algn="ctr"/>
            <a:r>
              <a:rPr lang="de-DE" dirty="0"/>
              <a:t>10. Auflage</a:t>
            </a:r>
          </a:p>
          <a:p>
            <a:pPr algn="ctr"/>
            <a:r>
              <a:rPr lang="de-DE" dirty="0"/>
              <a:t>24, 90 €</a:t>
            </a:r>
          </a:p>
          <a:p>
            <a:pPr algn="ctr"/>
            <a:r>
              <a:rPr lang="de-DE" dirty="0"/>
              <a:t>601 Seiten</a:t>
            </a:r>
          </a:p>
        </p:txBody>
      </p:sp>
      <p:sp>
        <p:nvSpPr>
          <p:cNvPr id="4" name="Textfeld 3">
            <a:extLst>
              <a:ext uri="{FF2B5EF4-FFF2-40B4-BE49-F238E27FC236}">
                <a16:creationId xmlns:a16="http://schemas.microsoft.com/office/drawing/2014/main" id="{162CDE7F-6C4F-4C8F-A6FE-16C9E8C05A41}"/>
              </a:ext>
            </a:extLst>
          </p:cNvPr>
          <p:cNvSpPr txBox="1"/>
          <p:nvPr/>
        </p:nvSpPr>
        <p:spPr>
          <a:xfrm>
            <a:off x="1559416" y="1604234"/>
            <a:ext cx="1410964" cy="307777"/>
          </a:xfrm>
          <a:prstGeom prst="rect">
            <a:avLst/>
          </a:prstGeom>
          <a:noFill/>
        </p:spPr>
        <p:txBody>
          <a:bodyPr wrap="none" rtlCol="0">
            <a:spAutoFit/>
          </a:bodyPr>
          <a:lstStyle/>
          <a:p>
            <a:r>
              <a:rPr lang="de-DE" sz="1400" dirty="0"/>
              <a:t>1. + 2. Semester</a:t>
            </a:r>
          </a:p>
        </p:txBody>
      </p:sp>
      <p:pic>
        <p:nvPicPr>
          <p:cNvPr id="7" name="Grafik 6">
            <a:extLst>
              <a:ext uri="{FF2B5EF4-FFF2-40B4-BE49-F238E27FC236}">
                <a16:creationId xmlns:a16="http://schemas.microsoft.com/office/drawing/2014/main" id="{FF796A51-6A2D-4345-90CD-A365DCD67CA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50355" y="1927775"/>
            <a:ext cx="651166" cy="648646"/>
          </a:xfrm>
          <a:prstGeom prst="rect">
            <a:avLst/>
          </a:prstGeom>
        </p:spPr>
      </p:pic>
      <p:sp>
        <p:nvSpPr>
          <p:cNvPr id="8" name="Textfeld 7">
            <a:extLst>
              <a:ext uri="{FF2B5EF4-FFF2-40B4-BE49-F238E27FC236}">
                <a16:creationId xmlns:a16="http://schemas.microsoft.com/office/drawing/2014/main" id="{31904E6A-5454-49A8-8F63-40702ACA5735}"/>
              </a:ext>
            </a:extLst>
          </p:cNvPr>
          <p:cNvSpPr txBox="1"/>
          <p:nvPr/>
        </p:nvSpPr>
        <p:spPr>
          <a:xfrm>
            <a:off x="4427283" y="2067432"/>
            <a:ext cx="2250937" cy="369332"/>
          </a:xfrm>
          <a:prstGeom prst="rect">
            <a:avLst/>
          </a:prstGeom>
          <a:noFill/>
        </p:spPr>
        <p:txBody>
          <a:bodyPr wrap="none" rtlCol="0">
            <a:spAutoFit/>
          </a:bodyPr>
          <a:lstStyle/>
          <a:p>
            <a:r>
              <a:rPr lang="de-DE" dirty="0"/>
              <a:t>Sehr guter Schreibstil</a:t>
            </a:r>
          </a:p>
        </p:txBody>
      </p:sp>
      <p:pic>
        <p:nvPicPr>
          <p:cNvPr id="9" name="Grafik 8">
            <a:extLst>
              <a:ext uri="{FF2B5EF4-FFF2-40B4-BE49-F238E27FC236}">
                <a16:creationId xmlns:a16="http://schemas.microsoft.com/office/drawing/2014/main" id="{7FE4BB43-DEA5-4309-BB4C-1A527F1A1C1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50355" y="2776290"/>
            <a:ext cx="651166" cy="648646"/>
          </a:xfrm>
          <a:prstGeom prst="rect">
            <a:avLst/>
          </a:prstGeom>
        </p:spPr>
      </p:pic>
      <p:sp>
        <p:nvSpPr>
          <p:cNvPr id="10" name="Textfeld 9">
            <a:extLst>
              <a:ext uri="{FF2B5EF4-FFF2-40B4-BE49-F238E27FC236}">
                <a16:creationId xmlns:a16="http://schemas.microsoft.com/office/drawing/2014/main" id="{6C273573-1E40-4FD0-87E2-8B7E3477E28E}"/>
              </a:ext>
            </a:extLst>
          </p:cNvPr>
          <p:cNvSpPr txBox="1"/>
          <p:nvPr/>
        </p:nvSpPr>
        <p:spPr>
          <a:xfrm>
            <a:off x="4427283" y="2895316"/>
            <a:ext cx="1606465" cy="369332"/>
          </a:xfrm>
          <a:prstGeom prst="rect">
            <a:avLst/>
          </a:prstGeom>
          <a:noFill/>
        </p:spPr>
        <p:txBody>
          <a:bodyPr wrap="none" rtlCol="0">
            <a:spAutoFit/>
          </a:bodyPr>
          <a:lstStyle/>
          <a:p>
            <a:r>
              <a:rPr lang="de-DE" dirty="0"/>
              <a:t>Viele Beispiele</a:t>
            </a:r>
          </a:p>
        </p:txBody>
      </p:sp>
      <p:pic>
        <p:nvPicPr>
          <p:cNvPr id="11" name="Grafik 10">
            <a:extLst>
              <a:ext uri="{FF2B5EF4-FFF2-40B4-BE49-F238E27FC236}">
                <a16:creationId xmlns:a16="http://schemas.microsoft.com/office/drawing/2014/main" id="{3D4FFC18-E12E-41AB-AE40-B046E9EF029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50355" y="3624805"/>
            <a:ext cx="651166" cy="648646"/>
          </a:xfrm>
          <a:prstGeom prst="rect">
            <a:avLst/>
          </a:prstGeom>
        </p:spPr>
      </p:pic>
      <p:sp>
        <p:nvSpPr>
          <p:cNvPr id="12" name="Textfeld 11">
            <a:extLst>
              <a:ext uri="{FF2B5EF4-FFF2-40B4-BE49-F238E27FC236}">
                <a16:creationId xmlns:a16="http://schemas.microsoft.com/office/drawing/2014/main" id="{BB1347BF-51AE-4355-9311-8166865FC3C5}"/>
              </a:ext>
            </a:extLst>
          </p:cNvPr>
          <p:cNvSpPr txBox="1"/>
          <p:nvPr/>
        </p:nvSpPr>
        <p:spPr>
          <a:xfrm>
            <a:off x="4388928" y="3764462"/>
            <a:ext cx="2093843" cy="1200329"/>
          </a:xfrm>
          <a:prstGeom prst="rect">
            <a:avLst/>
          </a:prstGeom>
          <a:noFill/>
        </p:spPr>
        <p:txBody>
          <a:bodyPr wrap="none" rtlCol="0">
            <a:spAutoFit/>
          </a:bodyPr>
          <a:lstStyle/>
          <a:p>
            <a:r>
              <a:rPr lang="de-DE" dirty="0"/>
              <a:t>Klausurorientiert</a:t>
            </a:r>
          </a:p>
          <a:p>
            <a:r>
              <a:rPr lang="de-DE" dirty="0">
                <a:sym typeface="Wingdings" panose="05000000000000000000" pitchFamily="2" charset="2"/>
              </a:rPr>
              <a:t></a:t>
            </a:r>
            <a:r>
              <a:rPr lang="de-DE" dirty="0"/>
              <a:t>Alle Schemata </a:t>
            </a:r>
          </a:p>
          <a:p>
            <a:r>
              <a:rPr lang="de-DE" dirty="0"/>
              <a:t>    und Definitionen</a:t>
            </a:r>
          </a:p>
          <a:p>
            <a:endParaRPr lang="de-DE" dirty="0"/>
          </a:p>
        </p:txBody>
      </p:sp>
      <p:pic>
        <p:nvPicPr>
          <p:cNvPr id="3078" name="Picture 6">
            <a:extLst>
              <a:ext uri="{FF2B5EF4-FFF2-40B4-BE49-F238E27FC236}">
                <a16:creationId xmlns:a16="http://schemas.microsoft.com/office/drawing/2014/main" id="{5D2C5B67-BE3B-4097-BD69-4F29900174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8534" y="1927775"/>
            <a:ext cx="2254688" cy="3205382"/>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a:extLst>
              <a:ext uri="{FF2B5EF4-FFF2-40B4-BE49-F238E27FC236}">
                <a16:creationId xmlns:a16="http://schemas.microsoft.com/office/drawing/2014/main" id="{EC070264-54E1-4640-AD99-B6F1CD4BA07D}"/>
              </a:ext>
            </a:extLst>
          </p:cNvPr>
          <p:cNvSpPr txBox="1"/>
          <p:nvPr/>
        </p:nvSpPr>
        <p:spPr>
          <a:xfrm>
            <a:off x="7130396" y="1628418"/>
            <a:ext cx="1410964" cy="307777"/>
          </a:xfrm>
          <a:prstGeom prst="rect">
            <a:avLst/>
          </a:prstGeom>
          <a:noFill/>
        </p:spPr>
        <p:txBody>
          <a:bodyPr wrap="none" rtlCol="0">
            <a:spAutoFit/>
          </a:bodyPr>
          <a:lstStyle/>
          <a:p>
            <a:r>
              <a:rPr lang="de-DE" sz="1400" dirty="0"/>
              <a:t>1. + 2. Semester</a:t>
            </a:r>
          </a:p>
        </p:txBody>
      </p:sp>
      <p:pic>
        <p:nvPicPr>
          <p:cNvPr id="18" name="Grafik 17">
            <a:extLst>
              <a:ext uri="{FF2B5EF4-FFF2-40B4-BE49-F238E27FC236}">
                <a16:creationId xmlns:a16="http://schemas.microsoft.com/office/drawing/2014/main" id="{A1B4A9C2-1AC4-496D-969D-8D0F06504E3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59501" y="1936195"/>
            <a:ext cx="651166" cy="648646"/>
          </a:xfrm>
          <a:prstGeom prst="rect">
            <a:avLst/>
          </a:prstGeom>
        </p:spPr>
      </p:pic>
      <p:sp>
        <p:nvSpPr>
          <p:cNvPr id="19" name="Textfeld 18">
            <a:extLst>
              <a:ext uri="{FF2B5EF4-FFF2-40B4-BE49-F238E27FC236}">
                <a16:creationId xmlns:a16="http://schemas.microsoft.com/office/drawing/2014/main" id="{B1B47842-F265-4EA1-9185-1E392CA88A43}"/>
              </a:ext>
            </a:extLst>
          </p:cNvPr>
          <p:cNvSpPr txBox="1"/>
          <p:nvPr/>
        </p:nvSpPr>
        <p:spPr>
          <a:xfrm>
            <a:off x="9936429" y="2075852"/>
            <a:ext cx="1827744" cy="369332"/>
          </a:xfrm>
          <a:prstGeom prst="rect">
            <a:avLst/>
          </a:prstGeom>
          <a:noFill/>
        </p:spPr>
        <p:txBody>
          <a:bodyPr wrap="none" rtlCol="0">
            <a:spAutoFit/>
          </a:bodyPr>
          <a:lstStyle/>
          <a:p>
            <a:r>
              <a:rPr lang="de-DE" dirty="0"/>
              <a:t>Guter Schreibstil</a:t>
            </a:r>
          </a:p>
        </p:txBody>
      </p:sp>
      <p:pic>
        <p:nvPicPr>
          <p:cNvPr id="20" name="Grafik 19">
            <a:extLst>
              <a:ext uri="{FF2B5EF4-FFF2-40B4-BE49-F238E27FC236}">
                <a16:creationId xmlns:a16="http://schemas.microsoft.com/office/drawing/2014/main" id="{715A4024-6B88-4DA5-A3DA-175AF7F7D12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59501" y="2784710"/>
            <a:ext cx="651166" cy="648646"/>
          </a:xfrm>
          <a:prstGeom prst="rect">
            <a:avLst/>
          </a:prstGeom>
        </p:spPr>
      </p:pic>
      <p:sp>
        <p:nvSpPr>
          <p:cNvPr id="21" name="Textfeld 20">
            <a:extLst>
              <a:ext uri="{FF2B5EF4-FFF2-40B4-BE49-F238E27FC236}">
                <a16:creationId xmlns:a16="http://schemas.microsoft.com/office/drawing/2014/main" id="{6309C241-960E-4DBE-A9B4-FF23CA33F3EC}"/>
              </a:ext>
            </a:extLst>
          </p:cNvPr>
          <p:cNvSpPr txBox="1"/>
          <p:nvPr/>
        </p:nvSpPr>
        <p:spPr>
          <a:xfrm>
            <a:off x="9936429" y="2903736"/>
            <a:ext cx="1606465" cy="369332"/>
          </a:xfrm>
          <a:prstGeom prst="rect">
            <a:avLst/>
          </a:prstGeom>
          <a:noFill/>
        </p:spPr>
        <p:txBody>
          <a:bodyPr wrap="none" rtlCol="0">
            <a:spAutoFit/>
          </a:bodyPr>
          <a:lstStyle/>
          <a:p>
            <a:r>
              <a:rPr lang="de-DE" dirty="0"/>
              <a:t>Viele Beispiele</a:t>
            </a:r>
          </a:p>
        </p:txBody>
      </p:sp>
      <p:pic>
        <p:nvPicPr>
          <p:cNvPr id="22" name="Grafik 21">
            <a:extLst>
              <a:ext uri="{FF2B5EF4-FFF2-40B4-BE49-F238E27FC236}">
                <a16:creationId xmlns:a16="http://schemas.microsoft.com/office/drawing/2014/main" id="{1237E738-8E13-4E98-97FB-DFCC39D58B1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59501" y="3633225"/>
            <a:ext cx="651166" cy="648646"/>
          </a:xfrm>
          <a:prstGeom prst="rect">
            <a:avLst/>
          </a:prstGeom>
        </p:spPr>
      </p:pic>
      <p:sp>
        <p:nvSpPr>
          <p:cNvPr id="23" name="Textfeld 22">
            <a:extLst>
              <a:ext uri="{FF2B5EF4-FFF2-40B4-BE49-F238E27FC236}">
                <a16:creationId xmlns:a16="http://schemas.microsoft.com/office/drawing/2014/main" id="{B0B7A982-60F3-47F6-9614-009FAB6583A4}"/>
              </a:ext>
            </a:extLst>
          </p:cNvPr>
          <p:cNvSpPr txBox="1"/>
          <p:nvPr/>
        </p:nvSpPr>
        <p:spPr>
          <a:xfrm>
            <a:off x="9898074" y="3772882"/>
            <a:ext cx="2093843" cy="923330"/>
          </a:xfrm>
          <a:prstGeom prst="rect">
            <a:avLst/>
          </a:prstGeom>
          <a:noFill/>
        </p:spPr>
        <p:txBody>
          <a:bodyPr wrap="none" rtlCol="0">
            <a:spAutoFit/>
          </a:bodyPr>
          <a:lstStyle/>
          <a:p>
            <a:r>
              <a:rPr lang="de-DE" dirty="0"/>
              <a:t>Klausurorientiert</a:t>
            </a:r>
          </a:p>
          <a:p>
            <a:r>
              <a:rPr lang="de-DE" dirty="0">
                <a:sym typeface="Wingdings" panose="05000000000000000000" pitchFamily="2" charset="2"/>
              </a:rPr>
              <a:t></a:t>
            </a:r>
            <a:r>
              <a:rPr lang="de-DE" dirty="0"/>
              <a:t>Alle Schemata </a:t>
            </a:r>
          </a:p>
          <a:p>
            <a:r>
              <a:rPr lang="de-DE" dirty="0"/>
              <a:t>    und Definitionen</a:t>
            </a:r>
          </a:p>
        </p:txBody>
      </p:sp>
      <p:pic>
        <p:nvPicPr>
          <p:cNvPr id="24" name="Grafik 23">
            <a:extLst>
              <a:ext uri="{FF2B5EF4-FFF2-40B4-BE49-F238E27FC236}">
                <a16:creationId xmlns:a16="http://schemas.microsoft.com/office/drawing/2014/main" id="{436E5C50-F69C-44C1-A13A-B52375B4F87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59501" y="4600766"/>
            <a:ext cx="651166" cy="648646"/>
          </a:xfrm>
          <a:prstGeom prst="rect">
            <a:avLst/>
          </a:prstGeom>
        </p:spPr>
      </p:pic>
      <p:sp>
        <p:nvSpPr>
          <p:cNvPr id="25" name="Textfeld 24">
            <a:extLst>
              <a:ext uri="{FF2B5EF4-FFF2-40B4-BE49-F238E27FC236}">
                <a16:creationId xmlns:a16="http://schemas.microsoft.com/office/drawing/2014/main" id="{F385BC4E-6F42-4DD4-9107-723C932213F1}"/>
              </a:ext>
            </a:extLst>
          </p:cNvPr>
          <p:cNvSpPr txBox="1"/>
          <p:nvPr/>
        </p:nvSpPr>
        <p:spPr>
          <a:xfrm>
            <a:off x="9936429" y="4740423"/>
            <a:ext cx="1338828" cy="369332"/>
          </a:xfrm>
          <a:prstGeom prst="rect">
            <a:avLst/>
          </a:prstGeom>
          <a:noFill/>
        </p:spPr>
        <p:txBody>
          <a:bodyPr wrap="none" rtlCol="0">
            <a:spAutoFit/>
          </a:bodyPr>
          <a:lstStyle/>
          <a:p>
            <a:r>
              <a:rPr lang="de-DE" dirty="0"/>
              <a:t>Mit E-Book</a:t>
            </a:r>
          </a:p>
        </p:txBody>
      </p:sp>
      <p:sp>
        <p:nvSpPr>
          <p:cNvPr id="26" name="Textfeld 25">
            <a:extLst>
              <a:ext uri="{FF2B5EF4-FFF2-40B4-BE49-F238E27FC236}">
                <a16:creationId xmlns:a16="http://schemas.microsoft.com/office/drawing/2014/main" id="{E3A1C698-86C2-4246-A977-FA70C1255943}"/>
              </a:ext>
            </a:extLst>
          </p:cNvPr>
          <p:cNvSpPr txBox="1"/>
          <p:nvPr/>
        </p:nvSpPr>
        <p:spPr>
          <a:xfrm>
            <a:off x="6430205" y="5175348"/>
            <a:ext cx="2811346" cy="1477328"/>
          </a:xfrm>
          <a:prstGeom prst="rect">
            <a:avLst/>
          </a:prstGeom>
          <a:noFill/>
        </p:spPr>
        <p:txBody>
          <a:bodyPr wrap="none" rtlCol="0">
            <a:spAutoFit/>
          </a:bodyPr>
          <a:lstStyle/>
          <a:p>
            <a:pPr algn="ctr"/>
            <a:r>
              <a:rPr lang="de-DE" dirty="0"/>
              <a:t>Wessels / Beulke / Satzger</a:t>
            </a:r>
          </a:p>
          <a:p>
            <a:pPr algn="ctr"/>
            <a:r>
              <a:rPr lang="de-DE" dirty="0"/>
              <a:t>Strafrecht Allgemeiner Teil</a:t>
            </a:r>
          </a:p>
          <a:p>
            <a:pPr algn="ctr"/>
            <a:r>
              <a:rPr lang="de-DE" dirty="0"/>
              <a:t>49. Auflage</a:t>
            </a:r>
          </a:p>
          <a:p>
            <a:pPr algn="ctr"/>
            <a:r>
              <a:rPr lang="de-DE" dirty="0"/>
              <a:t>26, 00 €</a:t>
            </a:r>
          </a:p>
          <a:p>
            <a:pPr algn="ctr"/>
            <a:r>
              <a:rPr lang="de-DE" dirty="0"/>
              <a:t>527 Seiten</a:t>
            </a:r>
          </a:p>
        </p:txBody>
      </p:sp>
      <p:pic>
        <p:nvPicPr>
          <p:cNvPr id="27" name="Picture 2" descr="https://www.hu-berlin.de/de/hu-intern/design/downloads/logo/siegel/husiegel-bw-klein.png/image_preview">
            <a:extLst>
              <a:ext uri="{FF2B5EF4-FFF2-40B4-BE49-F238E27FC236}">
                <a16:creationId xmlns:a16="http://schemas.microsoft.com/office/drawing/2014/main" id="{00DD85C7-BBE6-4573-93CB-D67D3341D0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82F90013-7DA2-4599-AB0B-B1F32082061B}"/>
              </a:ext>
            </a:extLst>
          </p:cNvPr>
          <p:cNvSpPr>
            <a:spLocks noGrp="1"/>
          </p:cNvSpPr>
          <p:nvPr>
            <p:ph type="sldNum" sz="quarter" idx="12"/>
          </p:nvPr>
        </p:nvSpPr>
        <p:spPr/>
        <p:txBody>
          <a:bodyPr/>
          <a:lstStyle/>
          <a:p>
            <a:fld id="{ED8C7E57-2975-4FF5-9BAC-80F8649B6358}" type="slidenum">
              <a:rPr lang="de-DE" smtClean="0"/>
              <a:t>6</a:t>
            </a:fld>
            <a:endParaRPr lang="de-DE"/>
          </a:p>
        </p:txBody>
      </p:sp>
    </p:spTree>
    <p:extLst>
      <p:ext uri="{BB962C8B-B14F-4D97-AF65-F5344CB8AC3E}">
        <p14:creationId xmlns:p14="http://schemas.microsoft.com/office/powerpoint/2010/main" val="197703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3078"/>
                                        </p:tgtEl>
                                        <p:attrNameLst>
                                          <p:attrName>style.visibility</p:attrName>
                                        </p:attrNameLst>
                                      </p:cBhvr>
                                      <p:to>
                                        <p:strVal val="visible"/>
                                      </p:to>
                                    </p:set>
                                    <p:animEffect transition="in" filter="fade">
                                      <p:cBhvr>
                                        <p:cTn id="45" dur="500"/>
                                        <p:tgtEl>
                                          <p:spTgt spid="307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p:bldP spid="10" grpId="0"/>
      <p:bldP spid="12" grpId="0"/>
      <p:bldP spid="17" grpId="0"/>
      <p:bldP spid="19" grpId="0"/>
      <p:bldP spid="21" grpId="0"/>
      <p:bldP spid="23"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1B6CB-6E0D-4266-A790-28617720EAE6}"/>
              </a:ext>
            </a:extLst>
          </p:cNvPr>
          <p:cNvSpPr>
            <a:spLocks noGrp="1"/>
          </p:cNvSpPr>
          <p:nvPr>
            <p:ph type="title"/>
          </p:nvPr>
        </p:nvSpPr>
        <p:spPr>
          <a:ln>
            <a:solidFill>
              <a:srgbClr val="00B050"/>
            </a:solidFill>
          </a:ln>
        </p:spPr>
        <p:txBody>
          <a:bodyPr/>
          <a:lstStyle/>
          <a:p>
            <a:r>
              <a:rPr lang="de-DE" dirty="0"/>
              <a:t>Öffentliches Recht (Lehrbücher)</a:t>
            </a:r>
          </a:p>
        </p:txBody>
      </p:sp>
      <p:pic>
        <p:nvPicPr>
          <p:cNvPr id="4098" name="Picture 2">
            <a:extLst>
              <a:ext uri="{FF2B5EF4-FFF2-40B4-BE49-F238E27FC236}">
                <a16:creationId xmlns:a16="http://schemas.microsoft.com/office/drawing/2014/main" id="{B12F1EAE-6BF5-4EF6-819C-2DF26D6EA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65" y="2150702"/>
            <a:ext cx="2260593" cy="321377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E32CE01C-9D66-4967-A125-474CD2073AF1}"/>
              </a:ext>
            </a:extLst>
          </p:cNvPr>
          <p:cNvSpPr txBox="1"/>
          <p:nvPr/>
        </p:nvSpPr>
        <p:spPr>
          <a:xfrm>
            <a:off x="1656481" y="1680710"/>
            <a:ext cx="1303562" cy="369332"/>
          </a:xfrm>
          <a:prstGeom prst="rect">
            <a:avLst/>
          </a:prstGeom>
          <a:noFill/>
        </p:spPr>
        <p:txBody>
          <a:bodyPr wrap="none" rtlCol="0">
            <a:spAutoFit/>
          </a:bodyPr>
          <a:lstStyle/>
          <a:p>
            <a:r>
              <a:rPr lang="de-DE" dirty="0"/>
              <a:t>1. Semester</a:t>
            </a:r>
          </a:p>
        </p:txBody>
      </p:sp>
      <p:sp>
        <p:nvSpPr>
          <p:cNvPr id="5" name="Textfeld 4">
            <a:extLst>
              <a:ext uri="{FF2B5EF4-FFF2-40B4-BE49-F238E27FC236}">
                <a16:creationId xmlns:a16="http://schemas.microsoft.com/office/drawing/2014/main" id="{C7126618-2BDF-4386-AEDC-6CD953B402A2}"/>
              </a:ext>
            </a:extLst>
          </p:cNvPr>
          <p:cNvSpPr txBox="1"/>
          <p:nvPr/>
        </p:nvSpPr>
        <p:spPr>
          <a:xfrm>
            <a:off x="364459" y="5364480"/>
            <a:ext cx="3887603" cy="1477328"/>
          </a:xfrm>
          <a:prstGeom prst="rect">
            <a:avLst/>
          </a:prstGeom>
          <a:noFill/>
        </p:spPr>
        <p:txBody>
          <a:bodyPr wrap="none" rtlCol="0">
            <a:spAutoFit/>
          </a:bodyPr>
          <a:lstStyle/>
          <a:p>
            <a:pPr algn="ctr"/>
            <a:r>
              <a:rPr lang="de-DE" dirty="0"/>
              <a:t>Degenhart</a:t>
            </a:r>
          </a:p>
          <a:p>
            <a:pPr algn="ctr"/>
            <a:r>
              <a:rPr lang="de-DE" dirty="0"/>
              <a:t>Staatsrecht I: Staatsorganisationsrecht</a:t>
            </a:r>
          </a:p>
          <a:p>
            <a:pPr algn="ctr"/>
            <a:r>
              <a:rPr lang="de-DE" dirty="0"/>
              <a:t>35. Auflage</a:t>
            </a:r>
          </a:p>
          <a:p>
            <a:pPr algn="ctr"/>
            <a:r>
              <a:rPr lang="de-DE" dirty="0"/>
              <a:t>25, 00€</a:t>
            </a:r>
          </a:p>
          <a:p>
            <a:pPr algn="ctr"/>
            <a:r>
              <a:rPr lang="de-DE" dirty="0"/>
              <a:t>402 Seiten</a:t>
            </a:r>
          </a:p>
        </p:txBody>
      </p:sp>
      <p:sp>
        <p:nvSpPr>
          <p:cNvPr id="8" name="Textfeld 7">
            <a:extLst>
              <a:ext uri="{FF2B5EF4-FFF2-40B4-BE49-F238E27FC236}">
                <a16:creationId xmlns:a16="http://schemas.microsoft.com/office/drawing/2014/main" id="{DA80021D-D8ED-442E-A8E1-DFB208E7B8D5}"/>
              </a:ext>
            </a:extLst>
          </p:cNvPr>
          <p:cNvSpPr txBox="1"/>
          <p:nvPr/>
        </p:nvSpPr>
        <p:spPr>
          <a:xfrm>
            <a:off x="4456475" y="2137388"/>
            <a:ext cx="2419188" cy="646331"/>
          </a:xfrm>
          <a:prstGeom prst="rect">
            <a:avLst/>
          </a:prstGeom>
          <a:noFill/>
        </p:spPr>
        <p:txBody>
          <a:bodyPr wrap="none" rtlCol="0">
            <a:spAutoFit/>
          </a:bodyPr>
          <a:lstStyle/>
          <a:p>
            <a:r>
              <a:rPr lang="de-DE" dirty="0"/>
              <a:t>Manchmal schwieriger</a:t>
            </a:r>
          </a:p>
          <a:p>
            <a:r>
              <a:rPr lang="de-DE" dirty="0"/>
              <a:t>Schreibstil</a:t>
            </a:r>
          </a:p>
        </p:txBody>
      </p:sp>
      <p:pic>
        <p:nvPicPr>
          <p:cNvPr id="9" name="Grafik 8">
            <a:extLst>
              <a:ext uri="{FF2B5EF4-FFF2-40B4-BE49-F238E27FC236}">
                <a16:creationId xmlns:a16="http://schemas.microsoft.com/office/drawing/2014/main" id="{53F95232-0953-40CB-A714-D391122E657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00896" y="2999217"/>
            <a:ext cx="651166" cy="648646"/>
          </a:xfrm>
          <a:prstGeom prst="rect">
            <a:avLst/>
          </a:prstGeom>
        </p:spPr>
      </p:pic>
      <p:sp>
        <p:nvSpPr>
          <p:cNvPr id="10" name="Textfeld 9">
            <a:extLst>
              <a:ext uri="{FF2B5EF4-FFF2-40B4-BE49-F238E27FC236}">
                <a16:creationId xmlns:a16="http://schemas.microsoft.com/office/drawing/2014/main" id="{9FC33F60-F79E-48C3-93EC-2E3DE14D289C}"/>
              </a:ext>
            </a:extLst>
          </p:cNvPr>
          <p:cNvSpPr txBox="1"/>
          <p:nvPr/>
        </p:nvSpPr>
        <p:spPr>
          <a:xfrm>
            <a:off x="4477824" y="3118243"/>
            <a:ext cx="1221488" cy="369332"/>
          </a:xfrm>
          <a:prstGeom prst="rect">
            <a:avLst/>
          </a:prstGeom>
          <a:noFill/>
        </p:spPr>
        <p:txBody>
          <a:bodyPr wrap="none" rtlCol="0">
            <a:spAutoFit/>
          </a:bodyPr>
          <a:lstStyle/>
          <a:p>
            <a:r>
              <a:rPr lang="de-DE" dirty="0"/>
              <a:t>Viele Fälle</a:t>
            </a:r>
          </a:p>
        </p:txBody>
      </p:sp>
      <p:pic>
        <p:nvPicPr>
          <p:cNvPr id="11" name="Grafik 10">
            <a:extLst>
              <a:ext uri="{FF2B5EF4-FFF2-40B4-BE49-F238E27FC236}">
                <a16:creationId xmlns:a16="http://schemas.microsoft.com/office/drawing/2014/main" id="{47053B15-25A3-475C-8FF0-4B0E58049B4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00896" y="3847732"/>
            <a:ext cx="651166" cy="648646"/>
          </a:xfrm>
          <a:prstGeom prst="rect">
            <a:avLst/>
          </a:prstGeom>
        </p:spPr>
      </p:pic>
      <p:sp>
        <p:nvSpPr>
          <p:cNvPr id="12" name="Textfeld 11">
            <a:extLst>
              <a:ext uri="{FF2B5EF4-FFF2-40B4-BE49-F238E27FC236}">
                <a16:creationId xmlns:a16="http://schemas.microsoft.com/office/drawing/2014/main" id="{C3DAC69E-E032-4D35-8804-E609E902F0C7}"/>
              </a:ext>
            </a:extLst>
          </p:cNvPr>
          <p:cNvSpPr txBox="1"/>
          <p:nvPr/>
        </p:nvSpPr>
        <p:spPr>
          <a:xfrm>
            <a:off x="4439469" y="3987389"/>
            <a:ext cx="2153154" cy="923330"/>
          </a:xfrm>
          <a:prstGeom prst="rect">
            <a:avLst/>
          </a:prstGeom>
          <a:noFill/>
        </p:spPr>
        <p:txBody>
          <a:bodyPr wrap="none" rtlCol="0">
            <a:spAutoFit/>
          </a:bodyPr>
          <a:lstStyle/>
          <a:p>
            <a:r>
              <a:rPr lang="de-DE" dirty="0"/>
              <a:t>Klausurorientiert</a:t>
            </a:r>
          </a:p>
          <a:p>
            <a:r>
              <a:rPr lang="de-DE" dirty="0">
                <a:sym typeface="Wingdings" panose="05000000000000000000" pitchFamily="2" charset="2"/>
              </a:rPr>
              <a:t> </a:t>
            </a:r>
            <a:r>
              <a:rPr lang="de-DE" dirty="0"/>
              <a:t>Schemata </a:t>
            </a:r>
          </a:p>
          <a:p>
            <a:r>
              <a:rPr lang="de-DE" dirty="0"/>
              <a:t>     und Definitionen</a:t>
            </a:r>
          </a:p>
        </p:txBody>
      </p:sp>
      <p:pic>
        <p:nvPicPr>
          <p:cNvPr id="13" name="Grafik 12">
            <a:extLst>
              <a:ext uri="{FF2B5EF4-FFF2-40B4-BE49-F238E27FC236}">
                <a16:creationId xmlns:a16="http://schemas.microsoft.com/office/drawing/2014/main" id="{021CFBA8-6B46-47E5-B94A-61148A973255}"/>
              </a:ext>
            </a:extLst>
          </p:cNvPr>
          <p:cNvPicPr>
            <a:picLocks noChangeAspect="1"/>
          </p:cNvPicPr>
          <p:nvPr/>
        </p:nvPicPr>
        <p:blipFill>
          <a:blip r:embed="rId6"/>
          <a:stretch>
            <a:fillRect/>
          </a:stretch>
        </p:blipFill>
        <p:spPr>
          <a:xfrm>
            <a:off x="3600896" y="2123829"/>
            <a:ext cx="693241" cy="648646"/>
          </a:xfrm>
          <a:prstGeom prst="flowChartConnector">
            <a:avLst/>
          </a:prstGeom>
        </p:spPr>
      </p:pic>
      <p:pic>
        <p:nvPicPr>
          <p:cNvPr id="4100" name="Picture 4">
            <a:extLst>
              <a:ext uri="{FF2B5EF4-FFF2-40B4-BE49-F238E27FC236}">
                <a16:creationId xmlns:a16="http://schemas.microsoft.com/office/drawing/2014/main" id="{C14C9923-5755-41BB-AADD-B0C1C8386D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2375" y="2173086"/>
            <a:ext cx="1742409" cy="32137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A68D6F8C-C23E-4FED-B5ED-368BA0458A60}"/>
              </a:ext>
            </a:extLst>
          </p:cNvPr>
          <p:cNvSpPr txBox="1"/>
          <p:nvPr/>
        </p:nvSpPr>
        <p:spPr>
          <a:xfrm>
            <a:off x="7241797" y="1691902"/>
            <a:ext cx="1303562" cy="369332"/>
          </a:xfrm>
          <a:prstGeom prst="rect">
            <a:avLst/>
          </a:prstGeom>
          <a:noFill/>
        </p:spPr>
        <p:txBody>
          <a:bodyPr wrap="none" rtlCol="0">
            <a:spAutoFit/>
          </a:bodyPr>
          <a:lstStyle/>
          <a:p>
            <a:r>
              <a:rPr lang="de-DE" dirty="0"/>
              <a:t>1. Semester</a:t>
            </a:r>
          </a:p>
        </p:txBody>
      </p:sp>
      <p:sp>
        <p:nvSpPr>
          <p:cNvPr id="17" name="Textfeld 16">
            <a:extLst>
              <a:ext uri="{FF2B5EF4-FFF2-40B4-BE49-F238E27FC236}">
                <a16:creationId xmlns:a16="http://schemas.microsoft.com/office/drawing/2014/main" id="{D9450F53-8968-4FF0-815B-27DA1E47A220}"/>
              </a:ext>
            </a:extLst>
          </p:cNvPr>
          <p:cNvSpPr txBox="1"/>
          <p:nvPr/>
        </p:nvSpPr>
        <p:spPr>
          <a:xfrm>
            <a:off x="5949777" y="5340011"/>
            <a:ext cx="3887603" cy="1477328"/>
          </a:xfrm>
          <a:prstGeom prst="rect">
            <a:avLst/>
          </a:prstGeom>
          <a:noFill/>
        </p:spPr>
        <p:txBody>
          <a:bodyPr wrap="none" rtlCol="0">
            <a:spAutoFit/>
          </a:bodyPr>
          <a:lstStyle/>
          <a:p>
            <a:pPr algn="ctr"/>
            <a:r>
              <a:rPr lang="de-DE" dirty="0"/>
              <a:t>Ipsen</a:t>
            </a:r>
          </a:p>
          <a:p>
            <a:pPr algn="ctr"/>
            <a:r>
              <a:rPr lang="de-DE" dirty="0"/>
              <a:t>Staatsrecht I: Staatsorganisationsrecht</a:t>
            </a:r>
          </a:p>
          <a:p>
            <a:pPr algn="ctr"/>
            <a:r>
              <a:rPr lang="de-DE" dirty="0"/>
              <a:t>31. Auflage</a:t>
            </a:r>
          </a:p>
          <a:p>
            <a:pPr algn="ctr"/>
            <a:r>
              <a:rPr lang="de-DE" dirty="0"/>
              <a:t>23, 90€</a:t>
            </a:r>
          </a:p>
          <a:p>
            <a:pPr algn="ctr"/>
            <a:r>
              <a:rPr lang="de-DE" dirty="0"/>
              <a:t>327 Seiten</a:t>
            </a:r>
          </a:p>
        </p:txBody>
      </p:sp>
      <p:sp>
        <p:nvSpPr>
          <p:cNvPr id="18" name="Textfeld 17">
            <a:extLst>
              <a:ext uri="{FF2B5EF4-FFF2-40B4-BE49-F238E27FC236}">
                <a16:creationId xmlns:a16="http://schemas.microsoft.com/office/drawing/2014/main" id="{47818691-0F2B-4D98-BC2F-A989278980DA}"/>
              </a:ext>
            </a:extLst>
          </p:cNvPr>
          <p:cNvSpPr txBox="1"/>
          <p:nvPr/>
        </p:nvSpPr>
        <p:spPr>
          <a:xfrm>
            <a:off x="9720522" y="2292884"/>
            <a:ext cx="2419188" cy="646331"/>
          </a:xfrm>
          <a:prstGeom prst="rect">
            <a:avLst/>
          </a:prstGeom>
          <a:noFill/>
        </p:spPr>
        <p:txBody>
          <a:bodyPr wrap="none" rtlCol="0">
            <a:spAutoFit/>
          </a:bodyPr>
          <a:lstStyle/>
          <a:p>
            <a:r>
              <a:rPr lang="de-DE" dirty="0"/>
              <a:t>Manchmal schwieriger</a:t>
            </a:r>
          </a:p>
          <a:p>
            <a:r>
              <a:rPr lang="de-DE" dirty="0"/>
              <a:t>Schreibstil</a:t>
            </a:r>
          </a:p>
        </p:txBody>
      </p:sp>
      <p:sp>
        <p:nvSpPr>
          <p:cNvPr id="20" name="Textfeld 19">
            <a:extLst>
              <a:ext uri="{FF2B5EF4-FFF2-40B4-BE49-F238E27FC236}">
                <a16:creationId xmlns:a16="http://schemas.microsoft.com/office/drawing/2014/main" id="{60A1150E-5D39-4323-A042-58D2E5E72829}"/>
              </a:ext>
            </a:extLst>
          </p:cNvPr>
          <p:cNvSpPr txBox="1"/>
          <p:nvPr/>
        </p:nvSpPr>
        <p:spPr>
          <a:xfrm>
            <a:off x="9770795" y="3177633"/>
            <a:ext cx="2028119" cy="923330"/>
          </a:xfrm>
          <a:prstGeom prst="rect">
            <a:avLst/>
          </a:prstGeom>
          <a:noFill/>
        </p:spPr>
        <p:txBody>
          <a:bodyPr wrap="none" rtlCol="0">
            <a:spAutoFit/>
          </a:bodyPr>
          <a:lstStyle/>
          <a:p>
            <a:r>
              <a:rPr lang="de-DE" dirty="0"/>
              <a:t>Viele Fälle</a:t>
            </a:r>
          </a:p>
          <a:p>
            <a:r>
              <a:rPr lang="de-DE" dirty="0">
                <a:sym typeface="Wingdings" panose="05000000000000000000" pitchFamily="2" charset="2"/>
              </a:rPr>
              <a:t>Manchmal nicht</a:t>
            </a:r>
          </a:p>
          <a:p>
            <a:r>
              <a:rPr lang="de-DE" dirty="0">
                <a:sym typeface="Wingdings" panose="05000000000000000000" pitchFamily="2" charset="2"/>
              </a:rPr>
              <a:t>    aktuell</a:t>
            </a:r>
            <a:endParaRPr lang="de-DE" dirty="0"/>
          </a:p>
        </p:txBody>
      </p:sp>
      <p:pic>
        <p:nvPicPr>
          <p:cNvPr id="21" name="Grafik 20">
            <a:extLst>
              <a:ext uri="{FF2B5EF4-FFF2-40B4-BE49-F238E27FC236}">
                <a16:creationId xmlns:a16="http://schemas.microsoft.com/office/drawing/2014/main" id="{EA8E80F8-C70E-4974-9F14-FC6814C9FA0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11496" y="4032399"/>
            <a:ext cx="651166" cy="648646"/>
          </a:xfrm>
          <a:prstGeom prst="rect">
            <a:avLst/>
          </a:prstGeom>
        </p:spPr>
      </p:pic>
      <p:sp>
        <p:nvSpPr>
          <p:cNvPr id="22" name="Textfeld 21">
            <a:extLst>
              <a:ext uri="{FF2B5EF4-FFF2-40B4-BE49-F238E27FC236}">
                <a16:creationId xmlns:a16="http://schemas.microsoft.com/office/drawing/2014/main" id="{E1A10D14-9F83-43F1-A26B-7E3B59264742}"/>
              </a:ext>
            </a:extLst>
          </p:cNvPr>
          <p:cNvSpPr txBox="1"/>
          <p:nvPr/>
        </p:nvSpPr>
        <p:spPr>
          <a:xfrm>
            <a:off x="9770795" y="4133926"/>
            <a:ext cx="1335558" cy="369332"/>
          </a:xfrm>
          <a:prstGeom prst="rect">
            <a:avLst/>
          </a:prstGeom>
          <a:noFill/>
        </p:spPr>
        <p:txBody>
          <a:bodyPr wrap="none" rtlCol="0">
            <a:spAutoFit/>
          </a:bodyPr>
          <a:lstStyle/>
          <a:p>
            <a:r>
              <a:rPr lang="de-DE" dirty="0"/>
              <a:t>Ausführlich</a:t>
            </a:r>
          </a:p>
        </p:txBody>
      </p:sp>
      <p:pic>
        <p:nvPicPr>
          <p:cNvPr id="23" name="Grafik 22">
            <a:extLst>
              <a:ext uri="{FF2B5EF4-FFF2-40B4-BE49-F238E27FC236}">
                <a16:creationId xmlns:a16="http://schemas.microsoft.com/office/drawing/2014/main" id="{C7D01813-1910-41D2-9C42-350716BD515C}"/>
              </a:ext>
            </a:extLst>
          </p:cNvPr>
          <p:cNvPicPr>
            <a:picLocks noChangeAspect="1"/>
          </p:cNvPicPr>
          <p:nvPr/>
        </p:nvPicPr>
        <p:blipFill>
          <a:blip r:embed="rId6"/>
          <a:stretch>
            <a:fillRect/>
          </a:stretch>
        </p:blipFill>
        <p:spPr>
          <a:xfrm>
            <a:off x="8911496" y="2308496"/>
            <a:ext cx="693241" cy="648646"/>
          </a:xfrm>
          <a:prstGeom prst="flowChartConnector">
            <a:avLst/>
          </a:prstGeom>
        </p:spPr>
      </p:pic>
      <p:pic>
        <p:nvPicPr>
          <p:cNvPr id="24" name="Grafik 23">
            <a:extLst>
              <a:ext uri="{FF2B5EF4-FFF2-40B4-BE49-F238E27FC236}">
                <a16:creationId xmlns:a16="http://schemas.microsoft.com/office/drawing/2014/main" id="{BBBD4A04-631E-45F3-88CF-BC74752F786D}"/>
              </a:ext>
            </a:extLst>
          </p:cNvPr>
          <p:cNvPicPr>
            <a:picLocks noChangeAspect="1"/>
          </p:cNvPicPr>
          <p:nvPr/>
        </p:nvPicPr>
        <p:blipFill>
          <a:blip r:embed="rId6"/>
          <a:stretch>
            <a:fillRect/>
          </a:stretch>
        </p:blipFill>
        <p:spPr>
          <a:xfrm>
            <a:off x="8921169" y="3170447"/>
            <a:ext cx="693241" cy="648646"/>
          </a:xfrm>
          <a:prstGeom prst="flowChartConnector">
            <a:avLst/>
          </a:prstGeom>
        </p:spPr>
      </p:pic>
      <p:pic>
        <p:nvPicPr>
          <p:cNvPr id="25" name="Picture 2" descr="https://www.hu-berlin.de/de/hu-intern/design/downloads/logo/siegel/husiegel-bw-klein.png/image_preview">
            <a:extLst>
              <a:ext uri="{FF2B5EF4-FFF2-40B4-BE49-F238E27FC236}">
                <a16:creationId xmlns:a16="http://schemas.microsoft.com/office/drawing/2014/main" id="{E9EAF6CE-F5E4-455E-87B6-9DB4B446A5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998118B5-7C04-4D0F-BC27-5FEF98B7513B}"/>
              </a:ext>
            </a:extLst>
          </p:cNvPr>
          <p:cNvSpPr>
            <a:spLocks noGrp="1"/>
          </p:cNvSpPr>
          <p:nvPr>
            <p:ph type="sldNum" sz="quarter" idx="12"/>
          </p:nvPr>
        </p:nvSpPr>
        <p:spPr/>
        <p:txBody>
          <a:bodyPr/>
          <a:lstStyle/>
          <a:p>
            <a:fld id="{ED8C7E57-2975-4FF5-9BAC-80F8649B6358}" type="slidenum">
              <a:rPr lang="de-DE" smtClean="0"/>
              <a:t>7</a:t>
            </a:fld>
            <a:endParaRPr lang="de-DE"/>
          </a:p>
        </p:txBody>
      </p:sp>
    </p:spTree>
    <p:extLst>
      <p:ext uri="{BB962C8B-B14F-4D97-AF65-F5344CB8AC3E}">
        <p14:creationId xmlns:p14="http://schemas.microsoft.com/office/powerpoint/2010/main" val="28348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00"/>
                                        </p:tgtEl>
                                        <p:attrNameLst>
                                          <p:attrName>style.visibility</p:attrName>
                                        </p:attrNameLst>
                                      </p:cBhvr>
                                      <p:to>
                                        <p:strVal val="visible"/>
                                      </p:to>
                                    </p:set>
                                    <p:animEffect transition="in" filter="fade">
                                      <p:cBhvr>
                                        <p:cTn id="47" dur="500"/>
                                        <p:tgtEl>
                                          <p:spTgt spid="410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P spid="12" grpId="0"/>
      <p:bldP spid="16" grpId="0"/>
      <p:bldP spid="17" grpId="0"/>
      <p:bldP spid="18"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D0295C-764B-41C0-B6D4-981878470C5D}"/>
              </a:ext>
            </a:extLst>
          </p:cNvPr>
          <p:cNvSpPr>
            <a:spLocks noGrp="1"/>
          </p:cNvSpPr>
          <p:nvPr>
            <p:ph type="title"/>
          </p:nvPr>
        </p:nvSpPr>
        <p:spPr>
          <a:xfrm>
            <a:off x="914400" y="609600"/>
            <a:ext cx="10353675" cy="969963"/>
          </a:xfrm>
          <a:ln>
            <a:solidFill>
              <a:schemeClr val="tx1"/>
            </a:solidFill>
          </a:ln>
        </p:spPr>
        <p:txBody>
          <a:bodyPr/>
          <a:lstStyle/>
          <a:p>
            <a:r>
              <a:rPr lang="de-DE" dirty="0"/>
              <a:t>Fallbücher</a:t>
            </a:r>
          </a:p>
        </p:txBody>
      </p:sp>
      <p:pic>
        <p:nvPicPr>
          <p:cNvPr id="6146" name="Picture 2">
            <a:extLst>
              <a:ext uri="{FF2B5EF4-FFF2-40B4-BE49-F238E27FC236}">
                <a16:creationId xmlns:a16="http://schemas.microsoft.com/office/drawing/2014/main" id="{2CED6291-C6D7-43DC-9E32-BDCA2EF03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36" y="1721670"/>
            <a:ext cx="1335244" cy="1882165"/>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A7884F2D-F61E-4034-8417-E1E9DC44D597}"/>
              </a:ext>
            </a:extLst>
          </p:cNvPr>
          <p:cNvSpPr txBox="1"/>
          <p:nvPr/>
        </p:nvSpPr>
        <p:spPr>
          <a:xfrm>
            <a:off x="-98573" y="5073838"/>
            <a:ext cx="3653051" cy="1477328"/>
          </a:xfrm>
          <a:prstGeom prst="rect">
            <a:avLst/>
          </a:prstGeom>
          <a:noFill/>
        </p:spPr>
        <p:txBody>
          <a:bodyPr wrap="none" rtlCol="0">
            <a:spAutoFit/>
          </a:bodyPr>
          <a:lstStyle/>
          <a:p>
            <a:pPr algn="ctr"/>
            <a:r>
              <a:rPr lang="de-DE" dirty="0"/>
              <a:t>Schwabe Fallbücher</a:t>
            </a:r>
          </a:p>
          <a:p>
            <a:pPr algn="ctr"/>
            <a:r>
              <a:rPr lang="de-DE" dirty="0"/>
              <a:t>Strafrecht Allgemeiner Teil /</a:t>
            </a:r>
          </a:p>
          <a:p>
            <a:pPr algn="ctr"/>
            <a:r>
              <a:rPr lang="de-DE" dirty="0"/>
              <a:t>BGB AT / Staatsorganisationsrecht</a:t>
            </a:r>
          </a:p>
          <a:p>
            <a:pPr algn="ctr"/>
            <a:r>
              <a:rPr lang="de-DE" dirty="0"/>
              <a:t>ca. 20€</a:t>
            </a:r>
          </a:p>
          <a:p>
            <a:pPr algn="ctr"/>
            <a:r>
              <a:rPr lang="de-DE" dirty="0"/>
              <a:t>286 Seiten</a:t>
            </a:r>
          </a:p>
        </p:txBody>
      </p:sp>
      <p:pic>
        <p:nvPicPr>
          <p:cNvPr id="7" name="Grafik 6">
            <a:extLst>
              <a:ext uri="{FF2B5EF4-FFF2-40B4-BE49-F238E27FC236}">
                <a16:creationId xmlns:a16="http://schemas.microsoft.com/office/drawing/2014/main" id="{57C857B6-94D3-4498-8E12-3480452B653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40005" y="1830645"/>
            <a:ext cx="651166" cy="648646"/>
          </a:xfrm>
          <a:prstGeom prst="rect">
            <a:avLst/>
          </a:prstGeom>
        </p:spPr>
      </p:pic>
      <p:sp>
        <p:nvSpPr>
          <p:cNvPr id="8" name="Textfeld 7">
            <a:extLst>
              <a:ext uri="{FF2B5EF4-FFF2-40B4-BE49-F238E27FC236}">
                <a16:creationId xmlns:a16="http://schemas.microsoft.com/office/drawing/2014/main" id="{A278F093-62E5-48C9-80C0-7B54D5E49006}"/>
              </a:ext>
            </a:extLst>
          </p:cNvPr>
          <p:cNvSpPr txBox="1"/>
          <p:nvPr/>
        </p:nvSpPr>
        <p:spPr>
          <a:xfrm>
            <a:off x="3972781" y="1830645"/>
            <a:ext cx="2048702" cy="646331"/>
          </a:xfrm>
          <a:prstGeom prst="rect">
            <a:avLst/>
          </a:prstGeom>
          <a:noFill/>
        </p:spPr>
        <p:txBody>
          <a:bodyPr wrap="none" rtlCol="0">
            <a:spAutoFit/>
          </a:bodyPr>
          <a:lstStyle/>
          <a:p>
            <a:r>
              <a:rPr lang="de-DE" dirty="0"/>
              <a:t>Sehr verständlicher</a:t>
            </a:r>
          </a:p>
          <a:p>
            <a:r>
              <a:rPr lang="de-DE" dirty="0"/>
              <a:t>Schreibstil</a:t>
            </a:r>
          </a:p>
        </p:txBody>
      </p:sp>
      <p:pic>
        <p:nvPicPr>
          <p:cNvPr id="9" name="Grafik 8">
            <a:extLst>
              <a:ext uri="{FF2B5EF4-FFF2-40B4-BE49-F238E27FC236}">
                <a16:creationId xmlns:a16="http://schemas.microsoft.com/office/drawing/2014/main" id="{E855884A-F501-4A4B-BC1F-64F06D417E8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40005" y="2673904"/>
            <a:ext cx="651166" cy="648646"/>
          </a:xfrm>
          <a:prstGeom prst="rect">
            <a:avLst/>
          </a:prstGeom>
        </p:spPr>
      </p:pic>
      <p:sp>
        <p:nvSpPr>
          <p:cNvPr id="10" name="Textfeld 9">
            <a:extLst>
              <a:ext uri="{FF2B5EF4-FFF2-40B4-BE49-F238E27FC236}">
                <a16:creationId xmlns:a16="http://schemas.microsoft.com/office/drawing/2014/main" id="{3BF00A02-9F08-48D8-97CD-BA4F5DBEA02F}"/>
              </a:ext>
            </a:extLst>
          </p:cNvPr>
          <p:cNvSpPr txBox="1"/>
          <p:nvPr/>
        </p:nvSpPr>
        <p:spPr>
          <a:xfrm>
            <a:off x="3972781" y="2673904"/>
            <a:ext cx="2566472" cy="646331"/>
          </a:xfrm>
          <a:prstGeom prst="rect">
            <a:avLst/>
          </a:prstGeom>
          <a:noFill/>
        </p:spPr>
        <p:txBody>
          <a:bodyPr wrap="none" rtlCol="0">
            <a:spAutoFit/>
          </a:bodyPr>
          <a:lstStyle/>
          <a:p>
            <a:r>
              <a:rPr lang="de-DE" dirty="0"/>
              <a:t>Strukturiert und</a:t>
            </a:r>
          </a:p>
          <a:p>
            <a:r>
              <a:rPr lang="de-DE" dirty="0"/>
              <a:t>Logisch nachvollziehbar</a:t>
            </a:r>
          </a:p>
        </p:txBody>
      </p:sp>
      <p:pic>
        <p:nvPicPr>
          <p:cNvPr id="11" name="Grafik 10">
            <a:extLst>
              <a:ext uri="{FF2B5EF4-FFF2-40B4-BE49-F238E27FC236}">
                <a16:creationId xmlns:a16="http://schemas.microsoft.com/office/drawing/2014/main" id="{B42093C8-47A4-49D0-8099-168590E4A43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133624" y="3517163"/>
            <a:ext cx="663928" cy="661359"/>
          </a:xfrm>
          <a:prstGeom prst="rect">
            <a:avLst/>
          </a:prstGeom>
        </p:spPr>
      </p:pic>
      <p:sp>
        <p:nvSpPr>
          <p:cNvPr id="12" name="Textfeld 11">
            <a:extLst>
              <a:ext uri="{FF2B5EF4-FFF2-40B4-BE49-F238E27FC236}">
                <a16:creationId xmlns:a16="http://schemas.microsoft.com/office/drawing/2014/main" id="{D1B5C053-5585-4BE2-B057-E0FA111809EB}"/>
              </a:ext>
            </a:extLst>
          </p:cNvPr>
          <p:cNvSpPr txBox="1"/>
          <p:nvPr/>
        </p:nvSpPr>
        <p:spPr>
          <a:xfrm>
            <a:off x="3972781" y="3524676"/>
            <a:ext cx="1817805" cy="646331"/>
          </a:xfrm>
          <a:prstGeom prst="rect">
            <a:avLst/>
          </a:prstGeom>
          <a:noFill/>
        </p:spPr>
        <p:txBody>
          <a:bodyPr wrap="none" rtlCol="0">
            <a:spAutoFit/>
          </a:bodyPr>
          <a:lstStyle/>
          <a:p>
            <a:r>
              <a:rPr lang="de-DE" dirty="0"/>
              <a:t>Fälle zu schwer </a:t>
            </a:r>
          </a:p>
          <a:p>
            <a:r>
              <a:rPr lang="de-DE" dirty="0"/>
              <a:t>zum selber lösen</a:t>
            </a:r>
          </a:p>
        </p:txBody>
      </p:sp>
      <p:pic>
        <p:nvPicPr>
          <p:cNvPr id="6148" name="Picture 4">
            <a:extLst>
              <a:ext uri="{FF2B5EF4-FFF2-40B4-BE49-F238E27FC236}">
                <a16:creationId xmlns:a16="http://schemas.microsoft.com/office/drawing/2014/main" id="{5F7BE7C5-CBDE-49F0-9B41-75FD06E7CD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6524" y="1721670"/>
            <a:ext cx="1060301" cy="1507380"/>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a:extLst>
              <a:ext uri="{FF2B5EF4-FFF2-40B4-BE49-F238E27FC236}">
                <a16:creationId xmlns:a16="http://schemas.microsoft.com/office/drawing/2014/main" id="{FE4412AC-70E1-4FFC-8326-E147FFE85632}"/>
              </a:ext>
            </a:extLst>
          </p:cNvPr>
          <p:cNvSpPr txBox="1"/>
          <p:nvPr/>
        </p:nvSpPr>
        <p:spPr>
          <a:xfrm>
            <a:off x="6526780" y="4969722"/>
            <a:ext cx="2604174" cy="923330"/>
          </a:xfrm>
          <a:prstGeom prst="rect">
            <a:avLst/>
          </a:prstGeom>
          <a:noFill/>
        </p:spPr>
        <p:txBody>
          <a:bodyPr wrap="none" rtlCol="0">
            <a:spAutoFit/>
          </a:bodyPr>
          <a:lstStyle/>
          <a:p>
            <a:pPr algn="ctr"/>
            <a:r>
              <a:rPr lang="de-DE" dirty="0"/>
              <a:t>Die Fälle</a:t>
            </a:r>
          </a:p>
          <a:p>
            <a:pPr algn="ctr"/>
            <a:r>
              <a:rPr lang="de-DE" dirty="0"/>
              <a:t>Strafrecht AT / BGB AT</a:t>
            </a:r>
          </a:p>
          <a:p>
            <a:pPr algn="ctr"/>
            <a:r>
              <a:rPr lang="de-DE" dirty="0"/>
              <a:t>ca. 20€</a:t>
            </a:r>
          </a:p>
        </p:txBody>
      </p:sp>
      <p:pic>
        <p:nvPicPr>
          <p:cNvPr id="20" name="Grafik 19">
            <a:extLst>
              <a:ext uri="{FF2B5EF4-FFF2-40B4-BE49-F238E27FC236}">
                <a16:creationId xmlns:a16="http://schemas.microsoft.com/office/drawing/2014/main" id="{1BCDFB19-85FC-4CBD-AA9D-40F8EC88C7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61411" y="1855156"/>
            <a:ext cx="651166" cy="648646"/>
          </a:xfrm>
          <a:prstGeom prst="rect">
            <a:avLst/>
          </a:prstGeom>
        </p:spPr>
      </p:pic>
      <p:sp>
        <p:nvSpPr>
          <p:cNvPr id="21" name="Textfeld 20">
            <a:extLst>
              <a:ext uri="{FF2B5EF4-FFF2-40B4-BE49-F238E27FC236}">
                <a16:creationId xmlns:a16="http://schemas.microsoft.com/office/drawing/2014/main" id="{56E9578A-2608-4FBD-AA52-B0FA872FF1BF}"/>
              </a:ext>
            </a:extLst>
          </p:cNvPr>
          <p:cNvSpPr txBox="1"/>
          <p:nvPr/>
        </p:nvSpPr>
        <p:spPr>
          <a:xfrm>
            <a:off x="9794187" y="1855156"/>
            <a:ext cx="2048702" cy="646331"/>
          </a:xfrm>
          <a:prstGeom prst="rect">
            <a:avLst/>
          </a:prstGeom>
          <a:noFill/>
        </p:spPr>
        <p:txBody>
          <a:bodyPr wrap="none" rtlCol="0">
            <a:spAutoFit/>
          </a:bodyPr>
          <a:lstStyle/>
          <a:p>
            <a:r>
              <a:rPr lang="de-DE" dirty="0"/>
              <a:t>Sehr verständlicher</a:t>
            </a:r>
          </a:p>
          <a:p>
            <a:r>
              <a:rPr lang="de-DE" dirty="0"/>
              <a:t>Schreibstil</a:t>
            </a:r>
          </a:p>
        </p:txBody>
      </p:sp>
      <p:pic>
        <p:nvPicPr>
          <p:cNvPr id="22" name="Grafik 21">
            <a:extLst>
              <a:ext uri="{FF2B5EF4-FFF2-40B4-BE49-F238E27FC236}">
                <a16:creationId xmlns:a16="http://schemas.microsoft.com/office/drawing/2014/main" id="{5CA99E09-9DC4-4D16-A71D-B9419745B2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61411" y="2698415"/>
            <a:ext cx="651166" cy="648646"/>
          </a:xfrm>
          <a:prstGeom prst="rect">
            <a:avLst/>
          </a:prstGeom>
        </p:spPr>
      </p:pic>
      <p:sp>
        <p:nvSpPr>
          <p:cNvPr id="23" name="Textfeld 22">
            <a:extLst>
              <a:ext uri="{FF2B5EF4-FFF2-40B4-BE49-F238E27FC236}">
                <a16:creationId xmlns:a16="http://schemas.microsoft.com/office/drawing/2014/main" id="{8323025E-932B-4723-8830-2884D0B8FCBE}"/>
              </a:ext>
            </a:extLst>
          </p:cNvPr>
          <p:cNvSpPr txBox="1"/>
          <p:nvPr/>
        </p:nvSpPr>
        <p:spPr>
          <a:xfrm>
            <a:off x="9794187" y="2561073"/>
            <a:ext cx="2307042" cy="923330"/>
          </a:xfrm>
          <a:prstGeom prst="rect">
            <a:avLst/>
          </a:prstGeom>
          <a:noFill/>
        </p:spPr>
        <p:txBody>
          <a:bodyPr wrap="none" rtlCol="0">
            <a:spAutoFit/>
          </a:bodyPr>
          <a:lstStyle/>
          <a:p>
            <a:r>
              <a:rPr lang="de-DE" dirty="0"/>
              <a:t>Eignet sich gut zum</a:t>
            </a:r>
          </a:p>
          <a:p>
            <a:r>
              <a:rPr lang="de-DE" dirty="0"/>
              <a:t>„Bulimie-Lernen“ vor</a:t>
            </a:r>
          </a:p>
          <a:p>
            <a:r>
              <a:rPr lang="de-DE" dirty="0"/>
              <a:t>der Klausur</a:t>
            </a:r>
          </a:p>
        </p:txBody>
      </p:sp>
      <p:pic>
        <p:nvPicPr>
          <p:cNvPr id="24" name="Grafik 23">
            <a:extLst>
              <a:ext uri="{FF2B5EF4-FFF2-40B4-BE49-F238E27FC236}">
                <a16:creationId xmlns:a16="http://schemas.microsoft.com/office/drawing/2014/main" id="{78D2B748-DE87-4441-834D-131AF1B8242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55030" y="3596322"/>
            <a:ext cx="663928" cy="661359"/>
          </a:xfrm>
          <a:prstGeom prst="rect">
            <a:avLst/>
          </a:prstGeom>
        </p:spPr>
      </p:pic>
      <p:sp>
        <p:nvSpPr>
          <p:cNvPr id="25" name="Textfeld 24">
            <a:extLst>
              <a:ext uri="{FF2B5EF4-FFF2-40B4-BE49-F238E27FC236}">
                <a16:creationId xmlns:a16="http://schemas.microsoft.com/office/drawing/2014/main" id="{9C264D86-FB47-44E3-BC40-C3D011AA1D41}"/>
              </a:ext>
            </a:extLst>
          </p:cNvPr>
          <p:cNvSpPr txBox="1"/>
          <p:nvPr/>
        </p:nvSpPr>
        <p:spPr>
          <a:xfrm>
            <a:off x="9794187" y="3603835"/>
            <a:ext cx="2004459" cy="646331"/>
          </a:xfrm>
          <a:prstGeom prst="rect">
            <a:avLst/>
          </a:prstGeom>
          <a:noFill/>
        </p:spPr>
        <p:txBody>
          <a:bodyPr wrap="none" rtlCol="0">
            <a:spAutoFit/>
          </a:bodyPr>
          <a:lstStyle/>
          <a:p>
            <a:r>
              <a:rPr lang="de-DE" dirty="0"/>
              <a:t>Fälle nicht</a:t>
            </a:r>
          </a:p>
          <a:p>
            <a:r>
              <a:rPr lang="de-DE" dirty="0"/>
              <a:t>auf Klausurniveau</a:t>
            </a:r>
          </a:p>
        </p:txBody>
      </p:sp>
      <p:pic>
        <p:nvPicPr>
          <p:cNvPr id="26" name="Grafik 25">
            <a:extLst>
              <a:ext uri="{FF2B5EF4-FFF2-40B4-BE49-F238E27FC236}">
                <a16:creationId xmlns:a16="http://schemas.microsoft.com/office/drawing/2014/main" id="{4DAA141B-301F-498E-B5AA-9CCBB45EB18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48649" y="4369598"/>
            <a:ext cx="663928" cy="661359"/>
          </a:xfrm>
          <a:prstGeom prst="rect">
            <a:avLst/>
          </a:prstGeom>
        </p:spPr>
      </p:pic>
      <p:sp>
        <p:nvSpPr>
          <p:cNvPr id="27" name="Textfeld 26">
            <a:extLst>
              <a:ext uri="{FF2B5EF4-FFF2-40B4-BE49-F238E27FC236}">
                <a16:creationId xmlns:a16="http://schemas.microsoft.com/office/drawing/2014/main" id="{AEC6C70A-C568-44A9-9132-0EE086B879C5}"/>
              </a:ext>
            </a:extLst>
          </p:cNvPr>
          <p:cNvSpPr txBox="1"/>
          <p:nvPr/>
        </p:nvSpPr>
        <p:spPr>
          <a:xfrm>
            <a:off x="9787806" y="4377111"/>
            <a:ext cx="2011769" cy="923330"/>
          </a:xfrm>
          <a:prstGeom prst="rect">
            <a:avLst/>
          </a:prstGeom>
          <a:noFill/>
        </p:spPr>
        <p:txBody>
          <a:bodyPr wrap="none" rtlCol="0">
            <a:spAutoFit/>
          </a:bodyPr>
          <a:lstStyle/>
          <a:p>
            <a:r>
              <a:rPr lang="de-DE" dirty="0"/>
              <a:t>Keine ausführliche</a:t>
            </a:r>
          </a:p>
          <a:p>
            <a:r>
              <a:rPr lang="de-DE" dirty="0"/>
              <a:t>Behandlung von</a:t>
            </a:r>
          </a:p>
          <a:p>
            <a:r>
              <a:rPr lang="de-DE" dirty="0"/>
              <a:t>Problemen</a:t>
            </a:r>
          </a:p>
        </p:txBody>
      </p:sp>
      <p:pic>
        <p:nvPicPr>
          <p:cNvPr id="28" name="Picture 2">
            <a:extLst>
              <a:ext uri="{FF2B5EF4-FFF2-40B4-BE49-F238E27FC236}">
                <a16:creationId xmlns:a16="http://schemas.microsoft.com/office/drawing/2014/main" id="{2DE26C23-7907-4E06-B205-01E037B86E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4745" y="2474879"/>
            <a:ext cx="1335244" cy="18821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79713AB0-856D-499A-8D76-7441F1B192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549" y="3608960"/>
            <a:ext cx="1079221" cy="15212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AC1C0557-5EB4-45A4-A734-A93207573E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3839" y="2723069"/>
            <a:ext cx="1137350" cy="16032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www.hu-berlin.de/de/hu-intern/design/downloads/logo/siegel/husiegel-bw-klein.png/image_preview">
            <a:extLst>
              <a:ext uri="{FF2B5EF4-FFF2-40B4-BE49-F238E27FC236}">
                <a16:creationId xmlns:a16="http://schemas.microsoft.com/office/drawing/2014/main" id="{E59C8C10-02B4-4256-9DD8-5B6F5083FD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2BE37B4E-102A-45AD-A370-5400E56077CB}"/>
              </a:ext>
            </a:extLst>
          </p:cNvPr>
          <p:cNvSpPr>
            <a:spLocks noGrp="1"/>
          </p:cNvSpPr>
          <p:nvPr>
            <p:ph type="sldNum" sz="quarter" idx="12"/>
          </p:nvPr>
        </p:nvSpPr>
        <p:spPr/>
        <p:txBody>
          <a:bodyPr/>
          <a:lstStyle/>
          <a:p>
            <a:fld id="{ED8C7E57-2975-4FF5-9BAC-80F8649B6358}" type="slidenum">
              <a:rPr lang="de-DE" smtClean="0"/>
              <a:t>8</a:t>
            </a:fld>
            <a:endParaRPr lang="de-DE"/>
          </a:p>
        </p:txBody>
      </p:sp>
    </p:spTree>
    <p:extLst>
      <p:ext uri="{BB962C8B-B14F-4D97-AF65-F5344CB8AC3E}">
        <p14:creationId xmlns:p14="http://schemas.microsoft.com/office/powerpoint/2010/main" val="107697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148"/>
                                        </p:tgtEl>
                                        <p:attrNameLst>
                                          <p:attrName>style.visibility</p:attrName>
                                        </p:attrNameLst>
                                      </p:cBhvr>
                                      <p:to>
                                        <p:strVal val="visible"/>
                                      </p:to>
                                    </p:set>
                                    <p:animEffect transition="in" filter="fade">
                                      <p:cBhvr>
                                        <p:cTn id="49" dur="500"/>
                                        <p:tgtEl>
                                          <p:spTgt spid="61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21" grpId="0"/>
      <p:bldP spid="23" grpId="0"/>
      <p:bldP spid="25"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A9656-18F8-46E2-8C17-2225768428CC}"/>
              </a:ext>
            </a:extLst>
          </p:cNvPr>
          <p:cNvSpPr>
            <a:spLocks noGrp="1"/>
          </p:cNvSpPr>
          <p:nvPr>
            <p:ph type="title"/>
          </p:nvPr>
        </p:nvSpPr>
        <p:spPr>
          <a:xfrm>
            <a:off x="913795" y="609600"/>
            <a:ext cx="10353762" cy="970450"/>
          </a:xfrm>
        </p:spPr>
        <p:txBody>
          <a:bodyPr/>
          <a:lstStyle/>
          <a:p>
            <a:r>
              <a:rPr lang="de-DE" dirty="0"/>
              <a:t>Kommerzielle Skripte</a:t>
            </a:r>
          </a:p>
        </p:txBody>
      </p:sp>
      <p:pic>
        <p:nvPicPr>
          <p:cNvPr id="8194" name="Picture 2">
            <a:extLst>
              <a:ext uri="{FF2B5EF4-FFF2-40B4-BE49-F238E27FC236}">
                <a16:creationId xmlns:a16="http://schemas.microsoft.com/office/drawing/2014/main" id="{D2ABF4E2-0549-4BA0-8DCF-B8933BDB2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59" y="1454849"/>
            <a:ext cx="1468065" cy="187356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C949077F-1055-4959-82B0-B55A161FC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785" y="1767840"/>
            <a:ext cx="1523476" cy="2123504"/>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C26817B8-6EA5-4D5B-A7FA-A00DC3B850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6556" y="4328160"/>
            <a:ext cx="1531987" cy="2123504"/>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C160A3CE-1058-4FE7-913D-30E1039B0F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4329" y="3891344"/>
            <a:ext cx="1523476" cy="2129453"/>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a:extLst>
              <a:ext uri="{FF2B5EF4-FFF2-40B4-BE49-F238E27FC236}">
                <a16:creationId xmlns:a16="http://schemas.microsoft.com/office/drawing/2014/main" id="{D6E07D15-9CBA-4428-8611-6F6D0B4DAE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3326" y="2681823"/>
            <a:ext cx="1614769" cy="2257058"/>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61AB5AD1-A030-4780-A7ED-72C974216A1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123658" y="1762728"/>
            <a:ext cx="651166" cy="648646"/>
          </a:xfrm>
          <a:prstGeom prst="rect">
            <a:avLst/>
          </a:prstGeom>
        </p:spPr>
      </p:pic>
      <p:sp>
        <p:nvSpPr>
          <p:cNvPr id="12" name="Textfeld 11">
            <a:extLst>
              <a:ext uri="{FF2B5EF4-FFF2-40B4-BE49-F238E27FC236}">
                <a16:creationId xmlns:a16="http://schemas.microsoft.com/office/drawing/2014/main" id="{4427BD23-BE1A-4D7D-84B9-4948B8E63E3A}"/>
              </a:ext>
            </a:extLst>
          </p:cNvPr>
          <p:cNvSpPr txBox="1"/>
          <p:nvPr/>
        </p:nvSpPr>
        <p:spPr>
          <a:xfrm>
            <a:off x="8956434" y="1762728"/>
            <a:ext cx="1585178" cy="646331"/>
          </a:xfrm>
          <a:prstGeom prst="rect">
            <a:avLst/>
          </a:prstGeom>
          <a:noFill/>
        </p:spPr>
        <p:txBody>
          <a:bodyPr wrap="none" rtlCol="0">
            <a:spAutoFit/>
          </a:bodyPr>
          <a:lstStyle/>
          <a:p>
            <a:r>
              <a:rPr lang="de-DE" dirty="0"/>
              <a:t>Verständlicher</a:t>
            </a:r>
          </a:p>
          <a:p>
            <a:r>
              <a:rPr lang="de-DE" dirty="0"/>
              <a:t>Schreibstil</a:t>
            </a:r>
          </a:p>
        </p:txBody>
      </p:sp>
      <p:pic>
        <p:nvPicPr>
          <p:cNvPr id="13" name="Grafik 12">
            <a:extLst>
              <a:ext uri="{FF2B5EF4-FFF2-40B4-BE49-F238E27FC236}">
                <a16:creationId xmlns:a16="http://schemas.microsoft.com/office/drawing/2014/main" id="{CBB7871E-910D-4BFC-AAD0-86D6779C1BD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123658" y="2591737"/>
            <a:ext cx="651166" cy="648646"/>
          </a:xfrm>
          <a:prstGeom prst="rect">
            <a:avLst/>
          </a:prstGeom>
        </p:spPr>
      </p:pic>
      <p:sp>
        <p:nvSpPr>
          <p:cNvPr id="14" name="Textfeld 13">
            <a:extLst>
              <a:ext uri="{FF2B5EF4-FFF2-40B4-BE49-F238E27FC236}">
                <a16:creationId xmlns:a16="http://schemas.microsoft.com/office/drawing/2014/main" id="{545DB00E-7A51-4ADE-900A-5AC84BCA4E7F}"/>
              </a:ext>
            </a:extLst>
          </p:cNvPr>
          <p:cNvSpPr txBox="1"/>
          <p:nvPr/>
        </p:nvSpPr>
        <p:spPr>
          <a:xfrm>
            <a:off x="8956434" y="2591737"/>
            <a:ext cx="2523191" cy="646331"/>
          </a:xfrm>
          <a:prstGeom prst="rect">
            <a:avLst/>
          </a:prstGeom>
          <a:noFill/>
        </p:spPr>
        <p:txBody>
          <a:bodyPr wrap="none" rtlCol="0">
            <a:spAutoFit/>
          </a:bodyPr>
          <a:lstStyle/>
          <a:p>
            <a:r>
              <a:rPr lang="de-DE" dirty="0"/>
              <a:t>Kompakt das wichtigste</a:t>
            </a:r>
          </a:p>
          <a:p>
            <a:r>
              <a:rPr lang="de-DE" dirty="0"/>
              <a:t>Klausurwissen</a:t>
            </a:r>
          </a:p>
        </p:txBody>
      </p:sp>
      <p:pic>
        <p:nvPicPr>
          <p:cNvPr id="15" name="Grafik 14">
            <a:extLst>
              <a:ext uri="{FF2B5EF4-FFF2-40B4-BE49-F238E27FC236}">
                <a16:creationId xmlns:a16="http://schemas.microsoft.com/office/drawing/2014/main" id="{E7964FC0-BE46-44FC-8773-F76F77AF2B9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123658" y="3420746"/>
            <a:ext cx="651166" cy="648646"/>
          </a:xfrm>
          <a:prstGeom prst="rect">
            <a:avLst/>
          </a:prstGeom>
        </p:spPr>
      </p:pic>
      <p:sp>
        <p:nvSpPr>
          <p:cNvPr id="16" name="Textfeld 15">
            <a:extLst>
              <a:ext uri="{FF2B5EF4-FFF2-40B4-BE49-F238E27FC236}">
                <a16:creationId xmlns:a16="http://schemas.microsoft.com/office/drawing/2014/main" id="{91FD22EC-433C-41EB-8686-7A92CB222F81}"/>
              </a:ext>
            </a:extLst>
          </p:cNvPr>
          <p:cNvSpPr txBox="1"/>
          <p:nvPr/>
        </p:nvSpPr>
        <p:spPr>
          <a:xfrm>
            <a:off x="8956434" y="3348687"/>
            <a:ext cx="2760692" cy="923330"/>
          </a:xfrm>
          <a:prstGeom prst="rect">
            <a:avLst/>
          </a:prstGeom>
          <a:noFill/>
        </p:spPr>
        <p:txBody>
          <a:bodyPr wrap="none" rtlCol="0">
            <a:spAutoFit/>
          </a:bodyPr>
          <a:lstStyle/>
          <a:p>
            <a:r>
              <a:rPr lang="de-DE" dirty="0"/>
              <a:t>Eignet sich gut zum </a:t>
            </a:r>
          </a:p>
          <a:p>
            <a:r>
              <a:rPr lang="de-DE" dirty="0"/>
              <a:t>„Bulimie-Lernen“ vor der </a:t>
            </a:r>
          </a:p>
          <a:p>
            <a:r>
              <a:rPr lang="de-DE" dirty="0"/>
              <a:t>Klausur</a:t>
            </a:r>
          </a:p>
        </p:txBody>
      </p:sp>
      <p:pic>
        <p:nvPicPr>
          <p:cNvPr id="17" name="Grafik 16">
            <a:extLst>
              <a:ext uri="{FF2B5EF4-FFF2-40B4-BE49-F238E27FC236}">
                <a16:creationId xmlns:a16="http://schemas.microsoft.com/office/drawing/2014/main" id="{76CD0446-D78A-4930-A56E-474D72FE284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123658" y="4272017"/>
            <a:ext cx="663928" cy="661359"/>
          </a:xfrm>
          <a:prstGeom prst="rect">
            <a:avLst/>
          </a:prstGeom>
        </p:spPr>
      </p:pic>
      <p:sp>
        <p:nvSpPr>
          <p:cNvPr id="18" name="Textfeld 17">
            <a:extLst>
              <a:ext uri="{FF2B5EF4-FFF2-40B4-BE49-F238E27FC236}">
                <a16:creationId xmlns:a16="http://schemas.microsoft.com/office/drawing/2014/main" id="{6E3CAECB-3322-462A-9278-94BB1665D482}"/>
              </a:ext>
            </a:extLst>
          </p:cNvPr>
          <p:cNvSpPr txBox="1"/>
          <p:nvPr/>
        </p:nvSpPr>
        <p:spPr>
          <a:xfrm>
            <a:off x="8962815" y="4279530"/>
            <a:ext cx="2943113" cy="1200329"/>
          </a:xfrm>
          <a:prstGeom prst="rect">
            <a:avLst/>
          </a:prstGeom>
          <a:noFill/>
        </p:spPr>
        <p:txBody>
          <a:bodyPr wrap="none" rtlCol="0">
            <a:spAutoFit/>
          </a:bodyPr>
          <a:lstStyle/>
          <a:p>
            <a:r>
              <a:rPr lang="de-DE" dirty="0"/>
              <a:t>Nicht wissenschaftlich </a:t>
            </a:r>
          </a:p>
          <a:p>
            <a:r>
              <a:rPr lang="de-DE" dirty="0"/>
              <a:t>Anerkannt</a:t>
            </a:r>
          </a:p>
          <a:p>
            <a:r>
              <a:rPr lang="de-DE" dirty="0">
                <a:sym typeface="Wingdings" panose="05000000000000000000" pitchFamily="2" charset="2"/>
              </a:rPr>
              <a:t>Keine Argumente für eine</a:t>
            </a:r>
          </a:p>
          <a:p>
            <a:r>
              <a:rPr lang="de-DE" dirty="0">
                <a:sym typeface="Wingdings" panose="05000000000000000000" pitchFamily="2" charset="2"/>
              </a:rPr>
              <a:t>Remonstration</a:t>
            </a:r>
            <a:endParaRPr lang="de-DE" dirty="0"/>
          </a:p>
        </p:txBody>
      </p:sp>
      <p:pic>
        <p:nvPicPr>
          <p:cNvPr id="19" name="Grafik 18">
            <a:extLst>
              <a:ext uri="{FF2B5EF4-FFF2-40B4-BE49-F238E27FC236}">
                <a16:creationId xmlns:a16="http://schemas.microsoft.com/office/drawing/2014/main" id="{911804A1-8BFC-47E5-9040-5459DE1BF3A2}"/>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117277" y="5472346"/>
            <a:ext cx="663928" cy="661359"/>
          </a:xfrm>
          <a:prstGeom prst="rect">
            <a:avLst/>
          </a:prstGeom>
        </p:spPr>
      </p:pic>
      <p:sp>
        <p:nvSpPr>
          <p:cNvPr id="20" name="Textfeld 19">
            <a:extLst>
              <a:ext uri="{FF2B5EF4-FFF2-40B4-BE49-F238E27FC236}">
                <a16:creationId xmlns:a16="http://schemas.microsoft.com/office/drawing/2014/main" id="{9BD13828-D2E5-4E41-8AED-BF7E60108ED2}"/>
              </a:ext>
            </a:extLst>
          </p:cNvPr>
          <p:cNvSpPr txBox="1"/>
          <p:nvPr/>
        </p:nvSpPr>
        <p:spPr>
          <a:xfrm>
            <a:off x="8962815" y="5618359"/>
            <a:ext cx="2875724" cy="369332"/>
          </a:xfrm>
          <a:prstGeom prst="rect">
            <a:avLst/>
          </a:prstGeom>
          <a:noFill/>
        </p:spPr>
        <p:txBody>
          <a:bodyPr wrap="none" rtlCol="0">
            <a:spAutoFit/>
          </a:bodyPr>
          <a:lstStyle/>
          <a:p>
            <a:r>
              <a:rPr lang="de-DE" dirty="0"/>
              <a:t>Manchmal zu oberflächlich</a:t>
            </a:r>
          </a:p>
        </p:txBody>
      </p:sp>
      <p:pic>
        <p:nvPicPr>
          <p:cNvPr id="21" name="Picture 2" descr="https://www.hu-berlin.de/de/hu-intern/design/downloads/logo/siegel/husiegel-bw-klein.png/image_preview">
            <a:extLst>
              <a:ext uri="{FF2B5EF4-FFF2-40B4-BE49-F238E27FC236}">
                <a16:creationId xmlns:a16="http://schemas.microsoft.com/office/drawing/2014/main" id="{8187D210-8653-4D83-AE9C-1CAA999995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25982" y="6269029"/>
            <a:ext cx="452446" cy="452446"/>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E691BCD6-5A03-4AAC-9AA3-E0EA873FAC0D}"/>
              </a:ext>
            </a:extLst>
          </p:cNvPr>
          <p:cNvSpPr>
            <a:spLocks noGrp="1"/>
          </p:cNvSpPr>
          <p:nvPr>
            <p:ph type="sldNum" sz="quarter" idx="12"/>
          </p:nvPr>
        </p:nvSpPr>
        <p:spPr/>
        <p:txBody>
          <a:bodyPr/>
          <a:lstStyle/>
          <a:p>
            <a:fld id="{ED8C7E57-2975-4FF5-9BAC-80F8649B6358}" type="slidenum">
              <a:rPr lang="de-DE" smtClean="0"/>
              <a:t>9</a:t>
            </a:fld>
            <a:endParaRPr lang="de-DE"/>
          </a:p>
        </p:txBody>
      </p:sp>
    </p:spTree>
    <p:extLst>
      <p:ext uri="{BB962C8B-B14F-4D97-AF65-F5344CB8AC3E}">
        <p14:creationId xmlns:p14="http://schemas.microsoft.com/office/powerpoint/2010/main" val="333777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iefer">
  <a:themeElements>
    <a:clrScheme name="Schiefer">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chie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Breitbild</PresentationFormat>
  <Paragraphs>286</Paragraphs>
  <Slides>24</Slides>
  <Notes>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Calibri</vt:lpstr>
      <vt:lpstr>Calisto MT</vt:lpstr>
      <vt:lpstr>Symbol</vt:lpstr>
      <vt:lpstr>Wingdings</vt:lpstr>
      <vt:lpstr>Wingdings 2</vt:lpstr>
      <vt:lpstr>Schiefer</vt:lpstr>
      <vt:lpstr>Büchervorstellung</vt:lpstr>
      <vt:lpstr>PowerPoint-Präsentation</vt:lpstr>
      <vt:lpstr>Was braucht ihr jeweils?</vt:lpstr>
      <vt:lpstr>Das Jurastudium</vt:lpstr>
      <vt:lpstr>Zivilrecht (Lehrbücher)</vt:lpstr>
      <vt:lpstr>Strafrecht (Lehrbücher)</vt:lpstr>
      <vt:lpstr>Öffentliches Recht (Lehrbücher)</vt:lpstr>
      <vt:lpstr>Fallbücher</vt:lpstr>
      <vt:lpstr>Kommerzielle Skripte</vt:lpstr>
      <vt:lpstr>Karteikarten</vt:lpstr>
      <vt:lpstr>Online - Angebote</vt:lpstr>
      <vt:lpstr>PowerPoint-Präsentation</vt:lpstr>
      <vt:lpstr>Podcasts</vt:lpstr>
      <vt:lpstr>Klausurenblöcke</vt:lpstr>
      <vt:lpstr>Lerntipps</vt:lpstr>
      <vt:lpstr>Lerntipps</vt:lpstr>
      <vt:lpstr>Lerntypen</vt:lpstr>
      <vt:lpstr>Termine Eurer Klausuren</vt:lpstr>
      <vt:lpstr>Hausarbeiten?</vt:lpstr>
      <vt:lpstr>Anmeldung zu Klausuren &amp; Hausarbeiten</vt:lpstr>
      <vt:lpstr>PowerPoint-Präsentation</vt:lpstr>
      <vt:lpstr>PowerPoint-Präsentation</vt:lpstr>
      <vt:lpstr>PowerPoint-Präsentation</vt:lpstr>
      <vt:lpstr>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Büchervorstellung</dc:title>
  <dc:creator>Marceli Riecker</dc:creator>
  <cp:lastModifiedBy>Marceli Riecker</cp:lastModifiedBy>
  <cp:revision>11</cp:revision>
  <dcterms:created xsi:type="dcterms:W3CDTF">2019-08-27T13:43:08Z</dcterms:created>
  <dcterms:modified xsi:type="dcterms:W3CDTF">2019-10-08T12:08:07Z</dcterms:modified>
</cp:coreProperties>
</file>