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8" r:id="rId3"/>
    <p:sldMasterId id="2147483700" r:id="rId4"/>
  </p:sldMasterIdLst>
  <p:notesMasterIdLst>
    <p:notesMasterId r:id="rId62"/>
  </p:notesMasterIdLst>
  <p:sldIdLst>
    <p:sldId id="303" r:id="rId5"/>
    <p:sldId id="318" r:id="rId6"/>
    <p:sldId id="317" r:id="rId7"/>
    <p:sldId id="313" r:id="rId8"/>
    <p:sldId id="316" r:id="rId9"/>
    <p:sldId id="298" r:id="rId10"/>
    <p:sldId id="323" r:id="rId11"/>
    <p:sldId id="325" r:id="rId12"/>
    <p:sldId id="324" r:id="rId13"/>
    <p:sldId id="310" r:id="rId14"/>
    <p:sldId id="308" r:id="rId15"/>
    <p:sldId id="257" r:id="rId16"/>
    <p:sldId id="270" r:id="rId17"/>
    <p:sldId id="259" r:id="rId18"/>
    <p:sldId id="258" r:id="rId19"/>
    <p:sldId id="271" r:id="rId20"/>
    <p:sldId id="273" r:id="rId21"/>
    <p:sldId id="272" r:id="rId22"/>
    <p:sldId id="269" r:id="rId23"/>
    <p:sldId id="307" r:id="rId24"/>
    <p:sldId id="319" r:id="rId25"/>
    <p:sldId id="311" r:id="rId26"/>
    <p:sldId id="334" r:id="rId27"/>
    <p:sldId id="335" r:id="rId28"/>
    <p:sldId id="336" r:id="rId29"/>
    <p:sldId id="337" r:id="rId30"/>
    <p:sldId id="338" r:id="rId31"/>
    <p:sldId id="261" r:id="rId32"/>
    <p:sldId id="309" r:id="rId33"/>
    <p:sldId id="306" r:id="rId34"/>
    <p:sldId id="256" r:id="rId35"/>
    <p:sldId id="278" r:id="rId36"/>
    <p:sldId id="326" r:id="rId37"/>
    <p:sldId id="263" r:id="rId38"/>
    <p:sldId id="262" r:id="rId39"/>
    <p:sldId id="264" r:id="rId40"/>
    <p:sldId id="327" r:id="rId41"/>
    <p:sldId id="328" r:id="rId42"/>
    <p:sldId id="280" r:id="rId43"/>
    <p:sldId id="329" r:id="rId44"/>
    <p:sldId id="265" r:id="rId45"/>
    <p:sldId id="266" r:id="rId46"/>
    <p:sldId id="260" r:id="rId47"/>
    <p:sldId id="267" r:id="rId48"/>
    <p:sldId id="268" r:id="rId49"/>
    <p:sldId id="330" r:id="rId50"/>
    <p:sldId id="331" r:id="rId51"/>
    <p:sldId id="332" r:id="rId52"/>
    <p:sldId id="276" r:id="rId53"/>
    <p:sldId id="333" r:id="rId54"/>
    <p:sldId id="279" r:id="rId55"/>
    <p:sldId id="275" r:id="rId56"/>
    <p:sldId id="304" r:id="rId57"/>
    <p:sldId id="321" r:id="rId58"/>
    <p:sldId id="320" r:id="rId59"/>
    <p:sldId id="322" r:id="rId60"/>
    <p:sldId id="315" r:id="rId6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6160C-F6FA-4E36-AD18-2CDBBFD56463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5C0DF-2C83-4755-B421-BF3A3D17B6A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79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Herzlich Willkommen</a:t>
            </a:r>
          </a:p>
          <a:p>
            <a:r>
              <a:rPr lang="de-DE" dirty="0"/>
              <a:t>Wir sind Alex und Marceli vom Fachschaftsrat Jura und werden Euch heute ein wenig durch die Einführungsveranstaltung moderieren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5C0DF-2C83-4755-B421-BF3A3D17B6A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628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e540464c_2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e540464c_2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908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882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9DE04-7BE3-0141-9763-9C2DB2B6067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26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Beginn eures Studiums an der HU seid Ihr mit mehr als 2500 anderen Studierenden Mitglied der Fachschaft der Juristischen Fakultät. Wir, der Fachschaftsrat, bestehen aus 8 Mitgliedern, die für ein Jahr von allen Studierenden der Fakultät gewählt wurden, um euch zu vertreten und sich für eure studentischen Belange einzusetzen.</a:t>
            </a:r>
          </a:p>
          <a:p>
            <a:r>
              <a:rPr lang="de-DE" dirty="0"/>
              <a:t>Wir sind insgesamt 8 Leute die für ganz unterschiedliche Sachen zuständig sind:</a:t>
            </a:r>
          </a:p>
          <a:p>
            <a:r>
              <a:rPr lang="de-DE" b="1" dirty="0"/>
              <a:t>Laurens:</a:t>
            </a:r>
            <a:r>
              <a:rPr lang="de-DE" b="0" dirty="0"/>
              <a:t> Frühlings-, Erasmusfest und Juraparty</a:t>
            </a:r>
          </a:p>
          <a:p>
            <a:r>
              <a:rPr lang="de-DE" b="1" dirty="0" err="1"/>
              <a:t>Celin</a:t>
            </a:r>
            <a:r>
              <a:rPr lang="de-DE" b="1" dirty="0"/>
              <a:t>:</a:t>
            </a:r>
            <a:r>
              <a:rPr lang="de-DE" b="0" dirty="0"/>
              <a:t> Macht ein Erasmusjahr in Genf</a:t>
            </a:r>
          </a:p>
          <a:p>
            <a:r>
              <a:rPr lang="de-DE" b="1" dirty="0"/>
              <a:t>Alex:</a:t>
            </a:r>
            <a:r>
              <a:rPr lang="de-DE" b="0" dirty="0"/>
              <a:t> Savigny – Cup; Juratag; Finanzen; Social Media</a:t>
            </a:r>
          </a:p>
          <a:p>
            <a:r>
              <a:rPr lang="de-DE" b="1" dirty="0"/>
              <a:t>Beth:</a:t>
            </a:r>
            <a:r>
              <a:rPr lang="de-DE" b="0" dirty="0"/>
              <a:t> Frühlingsfest, Erasmusumtrunk, Juraparty, Kontakt mit Universitätsverwaltung</a:t>
            </a:r>
          </a:p>
          <a:p>
            <a:r>
              <a:rPr lang="de-DE" b="1" dirty="0"/>
              <a:t>Ich (Marceli):</a:t>
            </a:r>
            <a:r>
              <a:rPr lang="de-DE" b="0" dirty="0"/>
              <a:t> Gemeinsam mit Luca bin ich für die Erstis zuständig, also Erstiwoche und Erstifahrt; dann auch für die Juraparty im November und unsere Öffentlichkeitsarbeit auf Social Media</a:t>
            </a:r>
            <a:endParaRPr lang="de-DE" b="1" dirty="0"/>
          </a:p>
          <a:p>
            <a:r>
              <a:rPr lang="de-DE" b="1" dirty="0"/>
              <a:t>Hannah:</a:t>
            </a:r>
            <a:r>
              <a:rPr lang="de-DE" b="0" dirty="0"/>
              <a:t> Betreut unser Fachschaftscafé die „Schublade“; Savigny-Cup; Fakultätsrat; Prüfungsausschuss, Ausbildungskommission</a:t>
            </a:r>
          </a:p>
          <a:p>
            <a:r>
              <a:rPr lang="de-DE" b="1" dirty="0"/>
              <a:t>Charlie:</a:t>
            </a:r>
            <a:r>
              <a:rPr lang="de-DE" b="0" dirty="0"/>
              <a:t> Betreut gemeinsam mit Hannah das Fachschaftscafé und hat das Sommerfest im letzten Semester organisiert</a:t>
            </a:r>
          </a:p>
          <a:p>
            <a:r>
              <a:rPr lang="de-DE" b="1" dirty="0"/>
              <a:t>Luca:</a:t>
            </a:r>
            <a:r>
              <a:rPr lang="de-DE" b="0" dirty="0"/>
              <a:t> Ist mit mir gemeinsam für die Euch zuständig, also organisiert mit mir Eure Erstiwoche und Erstifahrt und ist für die Planung und Organisation des Weihnachtsfests bzw. Winterfests zuständig</a:t>
            </a:r>
          </a:p>
          <a:p>
            <a:r>
              <a:rPr lang="de-DE" b="1" dirty="0"/>
              <a:t>Jonathan:</a:t>
            </a:r>
            <a:r>
              <a:rPr lang="de-DE" b="0" dirty="0"/>
              <a:t> Finanzen, AK „Europawahlen“; Fakultätsrat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5C0DF-2C83-4755-B421-BF3A3D17B6A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931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wir wirklich die Gesetze auswendig lernen müssten, wieso schleppen wir dann die diese dicken roten Bücher durch die Gegend?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Während man in anderen Studiengängen (Sozialwissenschaften, PW etc.) nur sehr abstrakt diskutiert; ist Jura doch deutlich näher am Alltag und an der Lebenswirklichkeit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28C143-1261-4FBE-94C6-79043645435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88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Korrektorenwillkür</a:t>
            </a:r>
            <a:endParaRPr lang="de-DE" dirty="0"/>
          </a:p>
          <a:p>
            <a:r>
              <a:rPr lang="de-DE" dirty="0"/>
              <a:t>Noten bis zum Schwerpunkt erstmal irrelevant (außer für Praktika, Minijobs, Stipendien etc.)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5C0DF-2C83-4755-B421-BF3A3D17B6A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91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e540464c_2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e540464c_2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38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e540464c_2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e540464c_2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554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e540464c_2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e540464c_2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2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e540464c_2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e540464c_2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9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69540"/>
            <a:ext cx="11734800" cy="1828801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828801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2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90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602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7026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855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310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927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709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48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10995200" y="5661233"/>
            <a:ext cx="1196800" cy="11968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10995200" y="5661167"/>
            <a:ext cx="1196800" cy="11968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20700" y="2425700"/>
            <a:ext cx="10962800" cy="12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520700" y="3718840"/>
            <a:ext cx="10962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168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614600" y="2753800"/>
            <a:ext cx="10962800" cy="13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669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5199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90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2248000"/>
            <a:ext cx="12192000" cy="461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5"/>
          <p:cNvSpPr/>
          <p:nvPr/>
        </p:nvSpPr>
        <p:spPr>
          <a:xfrm>
            <a:off x="0" y="2248000"/>
            <a:ext cx="12192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862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4368800" y="33"/>
            <a:ext cx="78232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7"/>
          <p:cNvSpPr/>
          <p:nvPr/>
        </p:nvSpPr>
        <p:spPr>
          <a:xfrm rot="-5400000">
            <a:off x="1012200" y="3356600"/>
            <a:ext cx="6858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867">
                <a:solidFill>
                  <a:schemeClr val="lt1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Char char="➢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romanLcPeriod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alphaLcPeriod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romanLcPeriod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200"/>
              <a:buAutoNum type="alphaLcPeriod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200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8674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53667" y="6510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05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/>
          <p:nvPr/>
        </p:nvSpPr>
        <p:spPr>
          <a:xfrm rot="5400000">
            <a:off x="2595233" y="3357000"/>
            <a:ext cx="68572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4000" y="3705956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910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12192000" cy="6261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6163633"/>
            <a:ext cx="12192000" cy="98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76200" y="6262433"/>
            <a:ext cx="11176000" cy="5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087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634000" y="1678033"/>
            <a:ext cx="1096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634000" y="4406167"/>
            <a:ext cx="1096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887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553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5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527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1761067"/>
            <a:ext cx="11643360" cy="1828813"/>
          </a:xfrm>
        </p:spPr>
        <p:txBody>
          <a:bodyPr anchor="b"/>
          <a:lstStyle>
            <a:lvl1pPr algn="ctr">
              <a:defRPr sz="4000" b="1" cap="none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030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453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291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54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114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4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639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009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254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9026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973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70903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3274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15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90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631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452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014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919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18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97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795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39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530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99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87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2BCD435-4B44-499B-861C-4870BD855622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D8C7E57-2975-4FF5-9BAC-80F8649B63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2549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1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639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F43A-373D-A949-B570-2C9BB5E27375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61E2F-B063-4545-9DF4-CC0E892322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43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84FAF-03E3-704C-8EAE-F1A27900D5BE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1CC5A-94E4-EE4C-98B9-ADC8A1122F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426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eger.rewi.hu-berlin.de/now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://www.facebook.com/JFKHU" TargetMode="Externa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tiff"/><Relationship Id="rId7" Type="http://schemas.openxmlformats.org/officeDocument/2006/relationships/hyperlink" Target="mailto:secgen@elsa-berlin.de" TargetMode="External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7.xml"/><Relationship Id="rId6" Type="http://schemas.openxmlformats.org/officeDocument/2006/relationships/hyperlink" Target="mailto:president@elsa-berlin.de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AC3AE-4D78-4F05-9F1C-79ED91E866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Erstsemesterbegrüßung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D46226D-C4C3-4B12-9A4A-D6E898C7F4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Fachschaftsrat Jura der Humboldt – Universität zu Berlin</a:t>
            </a:r>
          </a:p>
        </p:txBody>
      </p:sp>
      <p:pic>
        <p:nvPicPr>
          <p:cNvPr id="14" name="Picture 8" descr="https://www.hu-berlin.de/de/hu-intern/design/downloads/logo/kombi/rastergrafik/hukombi_bbw_gross.png">
            <a:extLst>
              <a:ext uri="{FF2B5EF4-FFF2-40B4-BE49-F238E27FC236}">
                <a16:creationId xmlns:a16="http://schemas.microsoft.com/office/drawing/2014/main" id="{E2BDFE78-7EB4-4C66-A186-4A0038818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9"/>
          <a:stretch/>
        </p:blipFill>
        <p:spPr bwMode="auto">
          <a:xfrm>
            <a:off x="338597" y="1169162"/>
            <a:ext cx="8034980" cy="45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75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refugee law clinic logo">
            <a:extLst>
              <a:ext uri="{FF2B5EF4-FFF2-40B4-BE49-F238E27FC236}">
                <a16:creationId xmlns:a16="http://schemas.microsoft.com/office/drawing/2014/main" id="{DADCE4DC-2B5E-4DE5-8682-0B769EA09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0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B96EDFC-2D6D-4374-8A6B-B0ACE8E101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Refugee Law Clinic Berlin</a:t>
            </a:r>
          </a:p>
        </p:txBody>
      </p:sp>
      <p:pic>
        <p:nvPicPr>
          <p:cNvPr id="7" name="Picture 2" descr="Image result for hu logo">
            <a:extLst>
              <a:ext uri="{FF2B5EF4-FFF2-40B4-BE49-F238E27FC236}">
                <a16:creationId xmlns:a16="http://schemas.microsoft.com/office/drawing/2014/main" id="{0D94FDA0-0341-4DA8-8566-FD1CD2D8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netzwerk ost west">
            <a:extLst>
              <a:ext uri="{FF2B5EF4-FFF2-40B4-BE49-F238E27FC236}">
                <a16:creationId xmlns:a16="http://schemas.microsoft.com/office/drawing/2014/main" id="{06889EA0-70B6-49C9-935A-C6EC5B4B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83799B5B-4066-47BA-8D41-4167FA6EEA55}"/>
              </a:ext>
            </a:extLst>
          </p:cNvPr>
          <p:cNvSpPr txBox="1">
            <a:spLocks/>
          </p:cNvSpPr>
          <p:nvPr/>
        </p:nvSpPr>
        <p:spPr>
          <a:xfrm>
            <a:off x="1375983" y="2514599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b="1" dirty="0"/>
              <a:t>Netzwerk Ost West</a:t>
            </a:r>
          </a:p>
          <a:p>
            <a:r>
              <a:rPr lang="de-DE" b="1" dirty="0"/>
              <a:t>(NOW)</a:t>
            </a:r>
          </a:p>
        </p:txBody>
      </p:sp>
      <p:pic>
        <p:nvPicPr>
          <p:cNvPr id="6" name="Picture 2" descr="Image result for hu logo">
            <a:extLst>
              <a:ext uri="{FF2B5EF4-FFF2-40B4-BE49-F238E27FC236}">
                <a16:creationId xmlns:a16="http://schemas.microsoft.com/office/drawing/2014/main" id="{E18DBF82-672A-4D74-8F24-B58F18B0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9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de" dirty="0"/>
              <a:t>NOW 2020</a:t>
            </a:r>
            <a:endParaRPr dirty="0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301433" y="1954400"/>
            <a:ext cx="3744000" cy="421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23323">
              <a:buSzPts val="1400"/>
            </a:pPr>
            <a:r>
              <a:rPr lang="de-DE" dirty="0"/>
              <a:t>Übersicht über die Projekte</a:t>
            </a:r>
            <a:endParaRPr dirty="0"/>
          </a:p>
          <a:p>
            <a:pPr indent="-423323">
              <a:buSzPts val="1400"/>
            </a:pPr>
            <a:r>
              <a:rPr lang="de-DE" dirty="0"/>
              <a:t>Allgemeine Hinweise</a:t>
            </a:r>
            <a:endParaRPr dirty="0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  <p:sp>
        <p:nvSpPr>
          <p:cNvPr id="74" name="Google Shape;74;p14"/>
          <p:cNvSpPr txBox="1"/>
          <p:nvPr/>
        </p:nvSpPr>
        <p:spPr>
          <a:xfrm>
            <a:off x="5245933" y="1372800"/>
            <a:ext cx="6277600" cy="4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/>
          <a:srcRect/>
          <a:stretch/>
        </p:blipFill>
        <p:spPr>
          <a:xfrm>
            <a:off x="5621840" y="0"/>
            <a:ext cx="5525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33D62-2662-CD44-BBBB-75415346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NOW-Projekte 2020	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2AA300-C796-5B49-8256-096AB85FA8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de-DE" sz="1867" b="1" u="sng" dirty="0">
                <a:solidFill>
                  <a:schemeClr val="bg2">
                    <a:lumMod val="50000"/>
                  </a:schemeClr>
                </a:solidFill>
              </a:rPr>
              <a:t>7 Partneruniversitäten:</a:t>
            </a:r>
            <a:endParaRPr lang="de-DE" sz="1867" b="1" dirty="0">
              <a:solidFill>
                <a:schemeClr val="bg2">
                  <a:lumMod val="50000"/>
                </a:schemeClr>
              </a:solidFill>
            </a:endParaRP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 err="1">
                <a:solidFill>
                  <a:srgbClr val="000000"/>
                </a:solidFill>
              </a:rPr>
              <a:t>Latvijas</a:t>
            </a:r>
            <a:r>
              <a:rPr lang="de-DE" sz="1867" b="1" dirty="0">
                <a:solidFill>
                  <a:srgbClr val="000000"/>
                </a:solidFill>
              </a:rPr>
              <a:t> </a:t>
            </a:r>
            <a:r>
              <a:rPr lang="de-DE" sz="1867" b="1" dirty="0" err="1">
                <a:solidFill>
                  <a:srgbClr val="000000"/>
                </a:solidFill>
              </a:rPr>
              <a:t>Universitate</a:t>
            </a:r>
            <a:r>
              <a:rPr lang="de-DE" sz="1867" b="1" dirty="0">
                <a:solidFill>
                  <a:srgbClr val="000000"/>
                </a:solidFill>
              </a:rPr>
              <a:t>, Riga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>
                <a:solidFill>
                  <a:srgbClr val="000000"/>
                </a:solidFill>
              </a:rPr>
              <a:t>Taras </a:t>
            </a:r>
            <a:r>
              <a:rPr lang="de-DE" sz="1867" b="1" dirty="0" err="1">
                <a:solidFill>
                  <a:srgbClr val="000000"/>
                </a:solidFill>
              </a:rPr>
              <a:t>Schevtschenko</a:t>
            </a:r>
            <a:r>
              <a:rPr lang="de-DE" sz="1867" b="1" dirty="0">
                <a:solidFill>
                  <a:srgbClr val="000000"/>
                </a:solidFill>
              </a:rPr>
              <a:t>-Universität, Kiew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>
                <a:solidFill>
                  <a:srgbClr val="000000"/>
                </a:solidFill>
              </a:rPr>
              <a:t>Ivane </a:t>
            </a:r>
            <a:r>
              <a:rPr lang="de-DE" sz="1867" b="1" dirty="0" err="1">
                <a:solidFill>
                  <a:srgbClr val="000000"/>
                </a:solidFill>
              </a:rPr>
              <a:t>Javakhishvili</a:t>
            </a:r>
            <a:r>
              <a:rPr lang="de-DE" sz="1867" b="1" dirty="0">
                <a:solidFill>
                  <a:srgbClr val="000000"/>
                </a:solidFill>
              </a:rPr>
              <a:t> Universität, </a:t>
            </a:r>
            <a:r>
              <a:rPr lang="de-DE" sz="1867" b="1" dirty="0" err="1">
                <a:solidFill>
                  <a:srgbClr val="000000"/>
                </a:solidFill>
              </a:rPr>
              <a:t>Tbilisi</a:t>
            </a:r>
            <a:endParaRPr lang="de-DE" sz="1867" b="1" dirty="0">
              <a:solidFill>
                <a:srgbClr val="000000"/>
              </a:solidFill>
            </a:endParaRP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>
                <a:solidFill>
                  <a:srgbClr val="000000"/>
                </a:solidFill>
              </a:rPr>
              <a:t>Russisch-Armenische Universität, </a:t>
            </a:r>
            <a:r>
              <a:rPr lang="de-DE" sz="1867" b="1" dirty="0" err="1">
                <a:solidFill>
                  <a:srgbClr val="000000"/>
                </a:solidFill>
              </a:rPr>
              <a:t>Jerevan</a:t>
            </a:r>
            <a:endParaRPr lang="de-DE" sz="1867" b="1" dirty="0">
              <a:solidFill>
                <a:srgbClr val="000000"/>
              </a:solidFill>
            </a:endParaRP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 err="1">
                <a:solidFill>
                  <a:srgbClr val="000000"/>
                </a:solidFill>
              </a:rPr>
              <a:t>Eötvös</a:t>
            </a:r>
            <a:r>
              <a:rPr lang="de-DE" sz="1867" b="1" dirty="0">
                <a:solidFill>
                  <a:srgbClr val="000000"/>
                </a:solidFill>
              </a:rPr>
              <a:t>-</a:t>
            </a:r>
            <a:r>
              <a:rPr lang="de-DE" sz="1867" b="1" dirty="0" err="1">
                <a:solidFill>
                  <a:srgbClr val="000000"/>
                </a:solidFill>
              </a:rPr>
              <a:t>Loránd</a:t>
            </a:r>
            <a:r>
              <a:rPr lang="de-DE" sz="1867" b="1" dirty="0">
                <a:solidFill>
                  <a:srgbClr val="000000"/>
                </a:solidFill>
              </a:rPr>
              <a:t>-Universität, Budapest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>
                <a:solidFill>
                  <a:srgbClr val="000000"/>
                </a:solidFill>
              </a:rPr>
              <a:t>Karls-Universität, Prag</a:t>
            </a:r>
          </a:p>
          <a:p>
            <a:pPr marL="152396" indent="0">
              <a:lnSpc>
                <a:spcPct val="150000"/>
              </a:lnSpc>
              <a:buNone/>
            </a:pPr>
            <a:r>
              <a:rPr lang="de-DE" sz="1867" b="1" dirty="0">
                <a:solidFill>
                  <a:srgbClr val="000000"/>
                </a:solidFill>
              </a:rPr>
              <a:t>Universität </a:t>
            </a:r>
            <a:r>
              <a:rPr lang="de-DE" sz="1867" b="1" dirty="0" err="1">
                <a:solidFill>
                  <a:srgbClr val="000000"/>
                </a:solidFill>
              </a:rPr>
              <a:t>Bialystok</a:t>
            </a:r>
            <a:endParaRPr lang="de-DE" sz="1867" b="1" dirty="0">
              <a:solidFill>
                <a:srgbClr val="000000"/>
              </a:solidFill>
            </a:endParaRPr>
          </a:p>
          <a:p>
            <a:pPr marL="152396" indent="0">
              <a:buNone/>
            </a:pPr>
            <a:endParaRPr lang="de-DE" dirty="0"/>
          </a:p>
          <a:p>
            <a:pPr marL="152396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0662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de" dirty="0"/>
              <a:t>Allgemeine Hinweise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29200" y="2355567"/>
            <a:ext cx="10962800" cy="391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r>
              <a:rPr lang="de" sz="1867" b="1" u="sng" dirty="0">
                <a:solidFill>
                  <a:srgbClr val="000000"/>
                </a:solidFill>
              </a:rPr>
              <a:t>Inhalt des Seminars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" sz="1867" b="1" dirty="0">
                <a:solidFill>
                  <a:srgbClr val="000000"/>
                </a:solidFill>
              </a:rPr>
              <a:t>Seminararbeit</a:t>
            </a:r>
            <a:endParaRPr sz="1867" b="1" dirty="0">
              <a:solidFill>
                <a:srgbClr val="000000"/>
              </a:solidFill>
            </a:endParaRP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" sz="1867" b="1" dirty="0">
                <a:solidFill>
                  <a:srgbClr val="000000"/>
                </a:solidFill>
              </a:rPr>
              <a:t>Projektsprache: Deutsch (Englisch: Jerewan, Riga)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" sz="1867" b="1" dirty="0">
                <a:solidFill>
                  <a:srgbClr val="000000"/>
                </a:solidFill>
              </a:rPr>
              <a:t>Einwöchiger Aufenthalt in der jeweiligen Partnerstadt und eine Woche Seminar in Berlin mit den ausländischen Partnerstudierenden</a:t>
            </a:r>
          </a:p>
        </p:txBody>
      </p:sp>
    </p:spTree>
    <p:extLst>
      <p:ext uri="{BB962C8B-B14F-4D97-AF65-F5344CB8AC3E}">
        <p14:creationId xmlns:p14="http://schemas.microsoft.com/office/powerpoint/2010/main" val="180882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de"/>
              <a:t>Allgemeine Hinweise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" sz="1867" b="1" u="sng" dirty="0">
                <a:solidFill>
                  <a:srgbClr val="000000"/>
                </a:solidFill>
              </a:rPr>
              <a:t>Zeitplan</a:t>
            </a:r>
            <a:endParaRPr sz="1867" b="1" u="sng" dirty="0">
              <a:solidFill>
                <a:srgbClr val="000000"/>
              </a:solidFill>
            </a:endParaRPr>
          </a:p>
          <a:p>
            <a:pPr indent="-423323">
              <a:lnSpc>
                <a:spcPct val="150000"/>
              </a:lnSpc>
              <a:spcBef>
                <a:spcPts val="2133"/>
              </a:spcBef>
              <a:buClr>
                <a:srgbClr val="000000"/>
              </a:buClr>
              <a:buSzPts val="1400"/>
              <a:buFont typeface="Roboto" panose="02000000000000000000" pitchFamily="2" charset="0"/>
              <a:buChar char="●"/>
            </a:pPr>
            <a:r>
              <a:rPr lang="de" sz="1867" b="1" dirty="0">
                <a:solidFill>
                  <a:srgbClr val="000000"/>
                </a:solidFill>
              </a:rPr>
              <a:t>Januar: 		Auswahl der Teilnehmer*innen</a:t>
            </a:r>
            <a:endParaRPr sz="1867" b="1" dirty="0">
              <a:solidFill>
                <a:srgbClr val="000000"/>
              </a:solidFill>
            </a:endParaRPr>
          </a:p>
          <a:p>
            <a:pPr indent="-423323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de" sz="1867" b="1" dirty="0">
                <a:solidFill>
                  <a:srgbClr val="000000"/>
                </a:solidFill>
              </a:rPr>
              <a:t>April - Juni:		Erstellung der Seminararbeiten</a:t>
            </a:r>
            <a:endParaRPr sz="1867" b="1" dirty="0">
              <a:solidFill>
                <a:srgbClr val="000000"/>
              </a:solidFill>
            </a:endParaRPr>
          </a:p>
          <a:p>
            <a:pPr indent="-423323">
              <a:lnSpc>
                <a:spcPct val="150000"/>
              </a:lnSpc>
              <a:buClr>
                <a:srgbClr val="000000"/>
              </a:buClr>
              <a:buSzPts val="1400"/>
            </a:pPr>
            <a:r>
              <a:rPr lang="de" sz="1867" b="1" dirty="0">
                <a:solidFill>
                  <a:srgbClr val="000000"/>
                </a:solidFill>
              </a:rPr>
              <a:t>August:		Zwei Seminarwochen (in der Partnerstadt und Berlin, 27. Juli - 09. 			August)</a:t>
            </a:r>
            <a:endParaRPr sz="1867" b="1" dirty="0">
              <a:solidFill>
                <a:srgbClr val="666666"/>
              </a:solidFill>
            </a:endParaRPr>
          </a:p>
          <a:p>
            <a:pPr indent="0">
              <a:lnSpc>
                <a:spcPct val="150000"/>
              </a:lnSpc>
              <a:spcBef>
                <a:spcPts val="2133"/>
              </a:spcBef>
              <a:buNone/>
            </a:pPr>
            <a:endParaRPr sz="1867" b="1" dirty="0">
              <a:solidFill>
                <a:srgbClr val="666666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90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de" dirty="0"/>
              <a:t>Allgemeine Hinweise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29200" y="2355567"/>
            <a:ext cx="10962800" cy="391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r>
              <a:rPr lang="de" sz="1867" b="1" u="sng" dirty="0">
                <a:solidFill>
                  <a:srgbClr val="000000"/>
                </a:solidFill>
              </a:rPr>
              <a:t>Auswahlverfahren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-DE" sz="1867" b="1" dirty="0">
                <a:solidFill>
                  <a:srgbClr val="000000"/>
                </a:solidFill>
              </a:rPr>
              <a:t>Keine Auswahl nach Noten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-DE" sz="1867" b="1" dirty="0">
                <a:solidFill>
                  <a:srgbClr val="000000"/>
                </a:solidFill>
              </a:rPr>
              <a:t>Alle Semester können sich bewerben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-DE" sz="1867" b="1" dirty="0">
                <a:solidFill>
                  <a:srgbClr val="000000"/>
                </a:solidFill>
              </a:rPr>
              <a:t>Zentrale Bewerbungsveranstaltung im Januar, im Anschluss direkte Auswahl durch die jeweiligen Organisator*innen</a:t>
            </a:r>
            <a:endParaRPr sz="1867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de" dirty="0"/>
              <a:t>Allgemeine Hinweise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29200" y="2355567"/>
            <a:ext cx="10962800" cy="391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r>
              <a:rPr lang="de" sz="1867" b="1" u="sng" dirty="0">
                <a:solidFill>
                  <a:srgbClr val="000000"/>
                </a:solidFill>
              </a:rPr>
              <a:t>Rahmen des Seminars</a:t>
            </a: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" sz="1867" b="1" dirty="0">
                <a:solidFill>
                  <a:srgbClr val="000000"/>
                </a:solidFill>
              </a:rPr>
              <a:t>BZQ-I-Punkte &amp; Seminarschein</a:t>
            </a:r>
            <a:endParaRPr sz="1867" b="1" dirty="0">
              <a:solidFill>
                <a:srgbClr val="000000"/>
              </a:solidFill>
            </a:endParaRPr>
          </a:p>
          <a:p>
            <a:pPr marL="1828754" lvl="1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Char char="➢"/>
            </a:pPr>
            <a:r>
              <a:rPr lang="de" b="1" dirty="0">
                <a:solidFill>
                  <a:srgbClr val="000000"/>
                </a:solidFill>
              </a:rPr>
              <a:t>Teilnahme: zwei BZQ I - Punkte </a:t>
            </a:r>
            <a:endParaRPr b="1" dirty="0">
              <a:solidFill>
                <a:srgbClr val="000000"/>
              </a:solidFill>
            </a:endParaRPr>
          </a:p>
          <a:p>
            <a:pPr marL="1828754" lvl="1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Char char="➢"/>
            </a:pPr>
            <a:r>
              <a:rPr lang="de" b="1" dirty="0">
                <a:solidFill>
                  <a:srgbClr val="000000"/>
                </a:solidFill>
              </a:rPr>
              <a:t>Journalerstellung: zusätzlich zwei BZQ I - Punkte</a:t>
            </a:r>
            <a:endParaRPr b="1" dirty="0">
              <a:solidFill>
                <a:srgbClr val="000000"/>
              </a:solidFill>
            </a:endParaRPr>
          </a:p>
          <a:p>
            <a:pPr marL="1828754" lvl="1">
              <a:lnSpc>
                <a:spcPct val="150000"/>
              </a:lnSpc>
              <a:spcBef>
                <a:spcPts val="0"/>
              </a:spcBef>
              <a:buClr>
                <a:srgbClr val="666666"/>
              </a:buClr>
              <a:buChar char="➢"/>
            </a:pPr>
            <a:r>
              <a:rPr lang="de" b="1" dirty="0">
                <a:solidFill>
                  <a:srgbClr val="000000"/>
                </a:solidFill>
              </a:rPr>
              <a:t>bei besonders erfolgreicher Teilnahme wird ein Seminarschein ausgestellt </a:t>
            </a:r>
            <a:endParaRPr b="1" dirty="0">
              <a:solidFill>
                <a:srgbClr val="000000"/>
              </a:solidFill>
            </a:endParaRPr>
          </a:p>
          <a:p>
            <a:pPr indent="-423323">
              <a:lnSpc>
                <a:spcPct val="150000"/>
              </a:lnSpc>
              <a:buClr>
                <a:srgbClr val="666666"/>
              </a:buClr>
              <a:buSzPts val="1400"/>
              <a:buAutoNum type="arabicPeriod"/>
            </a:pPr>
            <a:r>
              <a:rPr lang="de" sz="1867" b="1" dirty="0">
                <a:solidFill>
                  <a:srgbClr val="000000"/>
                </a:solidFill>
              </a:rPr>
              <a:t>Unkostenbeitrag (250 Euro)</a:t>
            </a:r>
            <a:endParaRPr sz="1867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6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de" dirty="0"/>
              <a:t>Allgemeine Hinweise</a:t>
            </a:r>
            <a:endParaRPr dirty="0"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29200" y="2355567"/>
            <a:ext cx="10962800" cy="391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r>
              <a:rPr lang="de-DE" sz="1867" b="1" u="sng" dirty="0">
                <a:solidFill>
                  <a:srgbClr val="000000"/>
                </a:solidFill>
              </a:rPr>
              <a:t>Weitere Informationen und Termine</a:t>
            </a:r>
            <a:r>
              <a:rPr lang="de-DE" sz="1867" b="1" dirty="0">
                <a:solidFill>
                  <a:srgbClr val="000000"/>
                </a:solidFill>
              </a:rPr>
              <a:t> auf der Website </a:t>
            </a:r>
            <a:r>
              <a:rPr lang="de-DE" sz="1867" b="1">
                <a:solidFill>
                  <a:srgbClr val="000000"/>
                </a:solidFill>
              </a:rPr>
              <a:t>des Lehrstuhls </a:t>
            </a:r>
            <a:r>
              <a:rPr lang="de-DE" sz="1867" b="1" dirty="0">
                <a:solidFill>
                  <a:srgbClr val="000000"/>
                </a:solidFill>
              </a:rPr>
              <a:t>von Prof. Dr. Martin Heger:</a:t>
            </a:r>
          </a:p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endParaRPr lang="de-DE" sz="1867" b="1" dirty="0">
              <a:solidFill>
                <a:srgbClr val="000000"/>
              </a:solidFill>
            </a:endParaRPr>
          </a:p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r>
              <a:rPr lang="de-DE" sz="1867" b="1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https://heger.rewi.hu-berlin.de/now/</a:t>
            </a:r>
            <a:r>
              <a:rPr lang="de-DE" sz="1867" b="1" dirty="0">
                <a:solidFill>
                  <a:srgbClr val="000000"/>
                </a:solidFill>
              </a:rPr>
              <a:t> </a:t>
            </a:r>
          </a:p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endParaRPr lang="de-DE" sz="1867" b="1" u="sng" dirty="0">
              <a:solidFill>
                <a:schemeClr val="bg2"/>
              </a:solidFill>
            </a:endParaRPr>
          </a:p>
          <a:p>
            <a:pPr marL="186262" indent="0">
              <a:lnSpc>
                <a:spcPct val="150000"/>
              </a:lnSpc>
              <a:buClr>
                <a:srgbClr val="666666"/>
              </a:buClr>
              <a:buSzPts val="1400"/>
              <a:buNone/>
            </a:pPr>
            <a:endParaRPr lang="de" sz="1867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5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01437" y="477067"/>
            <a:ext cx="3744000" cy="127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de" dirty="0"/>
              <a:t>NOW 2020</a:t>
            </a:r>
            <a:endParaRPr dirty="0"/>
          </a:p>
        </p:txBody>
      </p:sp>
      <p:sp>
        <p:nvSpPr>
          <p:cNvPr id="74" name="Google Shape;74;p14"/>
          <p:cNvSpPr txBox="1"/>
          <p:nvPr/>
        </p:nvSpPr>
        <p:spPr>
          <a:xfrm>
            <a:off x="5245933" y="1372800"/>
            <a:ext cx="6277600" cy="4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Google Shape;75;p14">
            <a:extLst>
              <a:ext uri="{FF2B5EF4-FFF2-40B4-BE49-F238E27FC236}">
                <a16:creationId xmlns:a16="http://schemas.microsoft.com/office/drawing/2014/main" id="{317D779D-BD17-5847-85E8-56417454B37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5621840" y="0"/>
            <a:ext cx="5525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17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F43D2-2EB5-4AFC-B087-AA97A267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 dirty="0"/>
              <a:t>Der Fachschaftsrat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55CF58E-CF44-4628-9469-F326D820B3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5B66C1-10AE-4A56-BD9D-366D91504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272" y="1580050"/>
            <a:ext cx="4578655" cy="2951855"/>
          </a:xfrm>
          <a:prstGeom prst="rect">
            <a:avLst/>
          </a:prstGeom>
        </p:spPr>
      </p:pic>
      <p:pic>
        <p:nvPicPr>
          <p:cNvPr id="10" name="Picture 2" descr="Image result for hu logo">
            <a:extLst>
              <a:ext uri="{FF2B5EF4-FFF2-40B4-BE49-F238E27FC236}">
                <a16:creationId xmlns:a16="http://schemas.microsoft.com/office/drawing/2014/main" id="{A031E8D3-CFB3-4276-ABE6-F9F6B7A5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7F3D5058-8F63-44BD-905E-06871643CDD1}"/>
              </a:ext>
            </a:extLst>
          </p:cNvPr>
          <p:cNvCxnSpPr>
            <a:cxnSpLocks/>
          </p:cNvCxnSpPr>
          <p:nvPr/>
        </p:nvCxnSpPr>
        <p:spPr>
          <a:xfrm flipH="1">
            <a:off x="3100460" y="4445251"/>
            <a:ext cx="553812" cy="527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C58390E-C0EA-4D73-A756-E13EA4F6321B}"/>
              </a:ext>
            </a:extLst>
          </p:cNvPr>
          <p:cNvSpPr txBox="1"/>
          <p:nvPr/>
        </p:nvSpPr>
        <p:spPr>
          <a:xfrm>
            <a:off x="493037" y="4973149"/>
            <a:ext cx="25907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Vertretung Eurer</a:t>
            </a:r>
          </a:p>
          <a:p>
            <a:pPr algn="ctr"/>
            <a:r>
              <a:rPr lang="de-DE" dirty="0"/>
              <a:t>Studentischen Interessen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06C16E2-AD15-42BC-8321-A257B33AA231}"/>
              </a:ext>
            </a:extLst>
          </p:cNvPr>
          <p:cNvSpPr/>
          <p:nvPr/>
        </p:nvSpPr>
        <p:spPr>
          <a:xfrm>
            <a:off x="427879" y="5631854"/>
            <a:ext cx="3112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Kontakt mit der Univerwaltung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Vertretung im Fakultätsrat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Kontakt mit dem Dekanat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Kampf um den Bachelor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9B0B841-736F-455B-8904-F48A34F29167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5943600" y="4531905"/>
            <a:ext cx="0" cy="6707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1E202712-7709-4743-B921-A67410B14D22}"/>
              </a:ext>
            </a:extLst>
          </p:cNvPr>
          <p:cNvSpPr txBox="1"/>
          <p:nvPr/>
        </p:nvSpPr>
        <p:spPr>
          <a:xfrm>
            <a:off x="4493747" y="5202674"/>
            <a:ext cx="289970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Repräsentation der Fakultät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1BD8C2C-FB89-4D60-A25D-B4B236958F53}"/>
              </a:ext>
            </a:extLst>
          </p:cNvPr>
          <p:cNvSpPr txBox="1"/>
          <p:nvPr/>
        </p:nvSpPr>
        <p:spPr>
          <a:xfrm>
            <a:off x="4560624" y="5611833"/>
            <a:ext cx="2765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Tag der offenen Tür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Vertretung auf Studienmessen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2B40E31A-E864-4909-8B9A-364CDFC43E2C}"/>
              </a:ext>
            </a:extLst>
          </p:cNvPr>
          <p:cNvCxnSpPr>
            <a:cxnSpLocks/>
          </p:cNvCxnSpPr>
          <p:nvPr/>
        </p:nvCxnSpPr>
        <p:spPr>
          <a:xfrm flipH="1">
            <a:off x="2843741" y="1790012"/>
            <a:ext cx="810531" cy="248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EBB745A0-1E1E-4732-B0A2-AA430B8909A8}"/>
              </a:ext>
            </a:extLst>
          </p:cNvPr>
          <p:cNvSpPr txBox="1"/>
          <p:nvPr/>
        </p:nvSpPr>
        <p:spPr>
          <a:xfrm>
            <a:off x="969766" y="1892580"/>
            <a:ext cx="18739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Organisation von</a:t>
            </a:r>
          </a:p>
          <a:p>
            <a:pPr algn="ctr"/>
            <a:r>
              <a:rPr lang="de-DE" dirty="0"/>
              <a:t>Veranstaltungen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6030DB9-B6DD-4F83-8C79-247690C8B356}"/>
              </a:ext>
            </a:extLst>
          </p:cNvPr>
          <p:cNvSpPr txBox="1"/>
          <p:nvPr/>
        </p:nvSpPr>
        <p:spPr>
          <a:xfrm>
            <a:off x="0" y="2584102"/>
            <a:ext cx="37649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Sommerfest, Frühlingsfest, Weihnachtsfest,</a:t>
            </a:r>
          </a:p>
          <a:p>
            <a:r>
              <a:rPr lang="de-DE" sz="1400" dirty="0"/>
              <a:t>      Erasmusfest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Juraparty / Juratag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Savigny-Cup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Erstiwoche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Erstifahrt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45D25668-45AF-4683-98C0-374C58E28054}"/>
              </a:ext>
            </a:extLst>
          </p:cNvPr>
          <p:cNvCxnSpPr>
            <a:cxnSpLocks/>
          </p:cNvCxnSpPr>
          <p:nvPr/>
        </p:nvCxnSpPr>
        <p:spPr>
          <a:xfrm>
            <a:off x="8203983" y="4288274"/>
            <a:ext cx="796672" cy="6848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F28A3460-ADA7-4023-9079-455CA5D036FC}"/>
              </a:ext>
            </a:extLst>
          </p:cNvPr>
          <p:cNvSpPr txBox="1"/>
          <p:nvPr/>
        </p:nvSpPr>
        <p:spPr>
          <a:xfrm>
            <a:off x="9019135" y="4961892"/>
            <a:ext cx="15824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Unterstützung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AFEC3F2-C4AA-4F3D-B2B6-EE78D9AA3B14}"/>
              </a:ext>
            </a:extLst>
          </p:cNvPr>
          <p:cNvSpPr txBox="1"/>
          <p:nvPr/>
        </p:nvSpPr>
        <p:spPr>
          <a:xfrm>
            <a:off x="8046347" y="5391360"/>
            <a:ext cx="38972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Klausuren- und Examensprotokollsammlung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Beantwortung von Fragen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Sprechzeiten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6DA3DA62-DACC-4FF4-AEB0-DF2B8B3228DD}"/>
              </a:ext>
            </a:extLst>
          </p:cNvPr>
          <p:cNvCxnSpPr/>
          <p:nvPr/>
        </p:nvCxnSpPr>
        <p:spPr>
          <a:xfrm>
            <a:off x="8203983" y="1892580"/>
            <a:ext cx="912857" cy="323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83C1545E-2FCD-4CE4-8FBE-32D4739F2D43}"/>
              </a:ext>
            </a:extLst>
          </p:cNvPr>
          <p:cNvSpPr txBox="1"/>
          <p:nvPr/>
        </p:nvSpPr>
        <p:spPr>
          <a:xfrm>
            <a:off x="9135715" y="2080532"/>
            <a:ext cx="178260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Fachschaftscafé:</a:t>
            </a:r>
          </a:p>
          <a:p>
            <a:pPr algn="ctr"/>
            <a:r>
              <a:rPr lang="de-DE" i="1" dirty="0"/>
              <a:t>„Schublade“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11B63BA4-4635-45CF-AC60-711979C6BD9A}"/>
              </a:ext>
            </a:extLst>
          </p:cNvPr>
          <p:cNvSpPr txBox="1"/>
          <p:nvPr/>
        </p:nvSpPr>
        <p:spPr>
          <a:xfrm>
            <a:off x="9135715" y="2770467"/>
            <a:ext cx="1805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Kaffeeversorgung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1400" dirty="0"/>
              <a:t>Mateversorgung</a:t>
            </a:r>
          </a:p>
        </p:txBody>
      </p:sp>
    </p:spTree>
    <p:extLst>
      <p:ext uri="{BB962C8B-B14F-4D97-AF65-F5344CB8AC3E}">
        <p14:creationId xmlns:p14="http://schemas.microsoft.com/office/powerpoint/2010/main" val="229854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8" grpId="0" animBg="1"/>
      <p:bldP spid="39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Image result for champions trophy jura logo">
            <a:extLst>
              <a:ext uri="{FF2B5EF4-FFF2-40B4-BE49-F238E27FC236}">
                <a16:creationId xmlns:a16="http://schemas.microsoft.com/office/drawing/2014/main" id="{C1C08D53-F791-4409-ABBE-859C23CE6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C15822C-2D13-4A03-AAF4-BA47D1618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73" y="2089297"/>
            <a:ext cx="9440034" cy="1828801"/>
          </a:xfrm>
        </p:spPr>
        <p:txBody>
          <a:bodyPr>
            <a:normAutofit/>
          </a:bodyPr>
          <a:lstStyle/>
          <a:p>
            <a:r>
              <a:rPr lang="de-DE" dirty="0"/>
              <a:t>Champions Trophy</a:t>
            </a:r>
          </a:p>
        </p:txBody>
      </p:sp>
      <p:pic>
        <p:nvPicPr>
          <p:cNvPr id="11" name="Picture 2" descr="Image result for hu logo">
            <a:extLst>
              <a:ext uri="{FF2B5EF4-FFF2-40B4-BE49-F238E27FC236}">
                <a16:creationId xmlns:a16="http://schemas.microsoft.com/office/drawing/2014/main" id="{2148499C-962F-4E86-A8CE-1BDC92151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Image result for eu flagge">
            <a:extLst>
              <a:ext uri="{FF2B5EF4-FFF2-40B4-BE49-F238E27FC236}">
                <a16:creationId xmlns:a16="http://schemas.microsoft.com/office/drawing/2014/main" id="{9DF1015C-EBFB-42F5-B733-A221EB596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629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C1F44DDA-AC32-43EC-81EE-4468CEC54E1E}"/>
              </a:ext>
            </a:extLst>
          </p:cNvPr>
          <p:cNvSpPr txBox="1">
            <a:spLocks/>
          </p:cNvSpPr>
          <p:nvPr/>
        </p:nvSpPr>
        <p:spPr>
          <a:xfrm>
            <a:off x="1375983" y="2514599"/>
            <a:ext cx="9440034" cy="182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/>
              <a:t>Model European Union Conference (MEUC)</a:t>
            </a:r>
          </a:p>
        </p:txBody>
      </p:sp>
      <p:pic>
        <p:nvPicPr>
          <p:cNvPr id="10" name="Picture 2" descr="Image result for hu logo">
            <a:extLst>
              <a:ext uri="{FF2B5EF4-FFF2-40B4-BE49-F238E27FC236}">
                <a16:creationId xmlns:a16="http://schemas.microsoft.com/office/drawing/2014/main" id="{3AD89D20-3F39-4C51-9818-6C93443B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jfk hu logo">
            <a:extLst>
              <a:ext uri="{FF2B5EF4-FFF2-40B4-BE49-F238E27FC236}">
                <a16:creationId xmlns:a16="http://schemas.microsoft.com/office/drawing/2014/main" id="{A042CC85-388A-4889-B70B-72C911047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b="198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6926F1AD-46AE-48F6-85DD-2A1AAE3D5E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Juristischer Fußballklub (JFK)</a:t>
            </a:r>
          </a:p>
        </p:txBody>
      </p:sp>
      <p:pic>
        <p:nvPicPr>
          <p:cNvPr id="7" name="Picture 2" descr="Image result for hu logo">
            <a:extLst>
              <a:ext uri="{FF2B5EF4-FFF2-40B4-BE49-F238E27FC236}">
                <a16:creationId xmlns:a16="http://schemas.microsoft.com/office/drawing/2014/main" id="{6DBF23BE-B602-46EA-8257-D496A5DE3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8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50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JFK Logo FINAL.pdf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7953" r="28094" b="62348"/>
          <a:stretch/>
        </p:blipFill>
        <p:spPr>
          <a:xfrm>
            <a:off x="3842370" y="1268038"/>
            <a:ext cx="4507263" cy="4321927"/>
          </a:xfrm>
        </p:spPr>
      </p:pic>
      <p:sp>
        <p:nvSpPr>
          <p:cNvPr id="7" name="Textfeld 6"/>
          <p:cNvSpPr txBox="1"/>
          <p:nvPr/>
        </p:nvSpPr>
        <p:spPr>
          <a:xfrm>
            <a:off x="6054345" y="5159077"/>
            <a:ext cx="46136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 err="1">
                <a:solidFill>
                  <a:prstClr val="black"/>
                </a:solidFill>
                <a:latin typeface="Arial"/>
                <a:cs typeface="Arial"/>
              </a:rPr>
              <a:t>Ersti</a:t>
            </a:r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-Initiation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Kegelabend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Weihnachtsfeier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524000" y="135308"/>
            <a:ext cx="4530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Berliner Uni-Liga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HU-Uniliga</a:t>
            </a:r>
          </a:p>
          <a:p>
            <a:pPr algn="ctr" defTabSz="457200"/>
            <a:r>
              <a:rPr lang="de-DE" sz="2800" dirty="0" err="1">
                <a:solidFill>
                  <a:prstClr val="black"/>
                </a:solidFill>
                <a:latin typeface="Arial"/>
                <a:cs typeface="Arial"/>
              </a:rPr>
              <a:t>Savigny</a:t>
            </a:r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-Cup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524000" y="5159077"/>
            <a:ext cx="4530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Fachschaft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Professoren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Kanzleien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42804" y="135308"/>
            <a:ext cx="4613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Erstsemester</a:t>
            </a:r>
          </a:p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Examenskandidaten Doktoranden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535540" y="2736504"/>
            <a:ext cx="2722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Eingetragener, gemeinnütziger Verein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945132" y="2736504"/>
            <a:ext cx="27228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Über 10 Jahre, 68 Mitglieder,</a:t>
            </a:r>
            <a:b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de-DE" sz="2800" dirty="0">
                <a:solidFill>
                  <a:prstClr val="black"/>
                </a:solidFill>
                <a:latin typeface="Arial"/>
                <a:cs typeface="Arial"/>
              </a:rPr>
              <a:t>3 Teams</a:t>
            </a:r>
          </a:p>
        </p:txBody>
      </p:sp>
    </p:spTree>
    <p:extLst>
      <p:ext uri="{BB962C8B-B14F-4D97-AF65-F5344CB8AC3E}">
        <p14:creationId xmlns:p14="http://schemas.microsoft.com/office/powerpoint/2010/main" val="274225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JFK HU Berlin (1. Mannschaft)</a:t>
            </a:r>
          </a:p>
        </p:txBody>
      </p:sp>
      <p:pic>
        <p:nvPicPr>
          <p:cNvPr id="5" name="Bildplatzhalter 4" descr="Mannschaftsfoto_Saison_2016_2017_-_JFK_HU_Berlin_1_Mannschaft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6"/>
          <a:stretch>
            <a:fillRect/>
          </a:stretch>
        </p:blipFill>
        <p:spPr/>
      </p:pic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16288" y="5367338"/>
            <a:ext cx="5486400" cy="919162"/>
          </a:xfrm>
        </p:spPr>
        <p:txBody>
          <a:bodyPr>
            <a:noAutofit/>
          </a:bodyPr>
          <a:lstStyle/>
          <a:p>
            <a:r>
              <a:rPr lang="de-DE" sz="1200" dirty="0">
                <a:latin typeface="Arial"/>
                <a:cs typeface="Arial"/>
              </a:rPr>
              <a:t>Gründung vor über 10 Jahren, Saison 2018/2019:</a:t>
            </a:r>
          </a:p>
          <a:p>
            <a:r>
              <a:rPr lang="de-DE" sz="1200" dirty="0">
                <a:latin typeface="Arial"/>
                <a:cs typeface="Arial"/>
              </a:rPr>
              <a:t>1. Berliner Uni-Liga (Großfeld), HU-Uniliga (Halle), Savigny-Cup (Kleinfeld), </a:t>
            </a:r>
            <a:r>
              <a:rPr lang="de-DE" sz="1200" dirty="0" err="1">
                <a:latin typeface="Arial"/>
                <a:cs typeface="Arial"/>
              </a:rPr>
              <a:t>Refugees</a:t>
            </a:r>
            <a:r>
              <a:rPr lang="de-DE" sz="1200" dirty="0">
                <a:latin typeface="Arial"/>
                <a:cs typeface="Arial"/>
              </a:rPr>
              <a:t> Welcome Cup (Kleinfeld), </a:t>
            </a:r>
            <a:r>
              <a:rPr lang="de-DE" sz="1200" dirty="0" err="1">
                <a:latin typeface="Arial"/>
                <a:cs typeface="Arial"/>
              </a:rPr>
              <a:t>Humboldtzen</a:t>
            </a:r>
            <a:r>
              <a:rPr lang="de-DE" sz="1200" dirty="0">
                <a:latin typeface="Arial"/>
                <a:cs typeface="Arial"/>
              </a:rPr>
              <a:t> (Käfig), Champions Trophy in Hamburg (Halle), Deutsche Hochschulmeisterschaften (Großfeld)</a:t>
            </a:r>
          </a:p>
        </p:txBody>
      </p:sp>
    </p:spTree>
    <p:extLst>
      <p:ext uri="{BB962C8B-B14F-4D97-AF65-F5344CB8AC3E}">
        <p14:creationId xmlns:p14="http://schemas.microsoft.com/office/powerpoint/2010/main" val="71389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JFK HU Berlin U23 (2. Mannschaft)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1200" dirty="0">
                <a:latin typeface="Arial"/>
                <a:cs typeface="Arial"/>
              </a:rPr>
              <a:t>Gründung vor über 5 Jahren, Saison 2018/2019:</a:t>
            </a:r>
          </a:p>
          <a:p>
            <a:r>
              <a:rPr lang="de-DE" sz="1200" dirty="0">
                <a:latin typeface="Arial"/>
                <a:cs typeface="Arial"/>
              </a:rPr>
              <a:t>3. Berliner Uni-Liga (Großfeld), Savigny-Cup (Kleinfeld),</a:t>
            </a:r>
            <a:br>
              <a:rPr lang="de-DE" sz="1200" dirty="0">
                <a:latin typeface="Arial"/>
                <a:cs typeface="Arial"/>
              </a:rPr>
            </a:br>
            <a:r>
              <a:rPr lang="de-DE" sz="1200" dirty="0">
                <a:latin typeface="Arial"/>
                <a:cs typeface="Arial"/>
              </a:rPr>
              <a:t>Refugees Welcome Cup (Kleinfeld)</a:t>
            </a:r>
          </a:p>
        </p:txBody>
      </p:sp>
      <p:pic>
        <p:nvPicPr>
          <p:cNvPr id="6" name="Bildplatzhalter 5" descr="Refugees_Welcome_Team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r="8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713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/>
                <a:cs typeface="Arial"/>
              </a:rPr>
              <a:t>JFK HU Berlin Frauen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16288" y="5367338"/>
            <a:ext cx="5486400" cy="1138970"/>
          </a:xfrm>
        </p:spPr>
        <p:txBody>
          <a:bodyPr>
            <a:normAutofit/>
          </a:bodyPr>
          <a:lstStyle/>
          <a:p>
            <a:r>
              <a:rPr lang="de-DE" sz="1200" dirty="0">
                <a:latin typeface="Arial"/>
                <a:cs typeface="Arial"/>
              </a:rPr>
              <a:t>Gründung vor drei Jahren, Saison 2018/2019:</a:t>
            </a:r>
          </a:p>
          <a:p>
            <a:r>
              <a:rPr lang="de-DE" sz="1200" dirty="0">
                <a:latin typeface="Arial"/>
                <a:cs typeface="Arial"/>
              </a:rPr>
              <a:t>Wöchentliches Training (Halle), Freundschaftsspiele (Kleinfeld), </a:t>
            </a:r>
            <a:r>
              <a:rPr lang="de-DE" sz="1200" dirty="0" err="1">
                <a:latin typeface="Arial"/>
                <a:cs typeface="Arial"/>
              </a:rPr>
              <a:t>Savigny</a:t>
            </a:r>
            <a:r>
              <a:rPr lang="de-DE" sz="1200" dirty="0">
                <a:latin typeface="Arial"/>
                <a:cs typeface="Arial"/>
              </a:rPr>
              <a:t>-Cup (Kleinfeld), </a:t>
            </a:r>
            <a:r>
              <a:rPr lang="de-DE" sz="1200" dirty="0" err="1">
                <a:latin typeface="Arial"/>
                <a:cs typeface="Arial"/>
              </a:rPr>
              <a:t>Humboldtzen</a:t>
            </a:r>
            <a:r>
              <a:rPr lang="de-DE" sz="1200" dirty="0">
                <a:latin typeface="Arial"/>
                <a:cs typeface="Arial"/>
              </a:rPr>
              <a:t> (Käfig), Champions </a:t>
            </a:r>
            <a:r>
              <a:rPr lang="de-DE" sz="1200" dirty="0" err="1">
                <a:latin typeface="Arial"/>
                <a:cs typeface="Arial"/>
              </a:rPr>
              <a:t>Trophy</a:t>
            </a:r>
            <a:r>
              <a:rPr lang="de-DE" sz="1200" dirty="0">
                <a:latin typeface="Arial"/>
                <a:cs typeface="Arial"/>
              </a:rPr>
              <a:t> in Hamburg (Halle)</a:t>
            </a:r>
          </a:p>
          <a:p>
            <a:r>
              <a:rPr lang="de-DE" sz="1200" dirty="0">
                <a:latin typeface="Arial"/>
                <a:cs typeface="Arial"/>
              </a:rPr>
              <a:t>Ab Saison 2019/2020: 1. Berliner Uni-Liga Frauen (Halle)</a:t>
            </a:r>
          </a:p>
        </p:txBody>
      </p:sp>
      <p:pic>
        <p:nvPicPr>
          <p:cNvPr id="5" name="Bildplatzhalter 4" descr="Savigny-Cup_2017_-_JFK_HU_Berlin_Fraue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868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1158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2800" dirty="0">
                <a:latin typeface="Arial"/>
                <a:cs typeface="Arial"/>
              </a:rPr>
              <a:t>Probetraining und weitere Informationen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81200" y="1158857"/>
            <a:ext cx="8229600" cy="542554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sz="1400" u="sng" dirty="0">
                <a:latin typeface="Arial"/>
                <a:cs typeface="Arial"/>
              </a:rPr>
              <a:t>Probetraining Herren:</a:t>
            </a:r>
          </a:p>
          <a:p>
            <a:pPr>
              <a:lnSpc>
                <a:spcPct val="120000"/>
              </a:lnSpc>
              <a:buFont typeface="Symbol" charset="2"/>
              <a:buChar char="-"/>
            </a:pPr>
            <a:r>
              <a:rPr lang="de-DE" sz="1400" b="1" dirty="0">
                <a:latin typeface="Arial"/>
                <a:cs typeface="Arial"/>
              </a:rPr>
              <a:t>1. Probetraining: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Mittwoch, 16.10.2019, 19:00 Uhr (Beginn um 19:30 Uhr)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Kunstrasenplatz Hanns-Eisler-Straße 91, 10409 Berlin</a:t>
            </a:r>
            <a:br>
              <a:rPr lang="de-DE" sz="1400" dirty="0">
                <a:latin typeface="Arial"/>
                <a:cs typeface="Arial"/>
              </a:rPr>
            </a:br>
            <a:r>
              <a:rPr lang="de-DE" sz="1400" dirty="0">
                <a:latin typeface="Arial"/>
                <a:cs typeface="Arial"/>
              </a:rPr>
              <a:t>(Bus 200 bis Stedingerweg oder S-Bahn bis Greifswalder Straße)</a:t>
            </a:r>
          </a:p>
          <a:p>
            <a:pPr>
              <a:lnSpc>
                <a:spcPct val="120000"/>
              </a:lnSpc>
              <a:buFont typeface="Symbol" charset="2"/>
              <a:buChar char="-"/>
            </a:pPr>
            <a:r>
              <a:rPr lang="de-DE" sz="1400" b="1" dirty="0">
                <a:latin typeface="Arial"/>
                <a:cs typeface="Arial"/>
              </a:rPr>
              <a:t>2. Probetraining: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Mittwoch, 23.10.2019, 19:00 Uhr (Beginn um 19:30 Uhr)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Kunstrasenplatz Hanns-Eisler-Straße 91, 10409 Berlin</a:t>
            </a:r>
            <a:br>
              <a:rPr lang="de-DE" sz="1400" dirty="0">
                <a:latin typeface="Arial"/>
                <a:cs typeface="Arial"/>
              </a:rPr>
            </a:br>
            <a:r>
              <a:rPr lang="de-DE" sz="1400" dirty="0">
                <a:latin typeface="Arial"/>
                <a:cs typeface="Arial"/>
              </a:rPr>
              <a:t>(Bus 200 bis Stedingerweg oder S-Bahn bis Greifswalder Straße)</a:t>
            </a:r>
          </a:p>
          <a:p>
            <a:pPr>
              <a:lnSpc>
                <a:spcPct val="120000"/>
              </a:lnSpc>
              <a:buFont typeface="Symbol" charset="2"/>
              <a:buChar char="-"/>
            </a:pPr>
            <a:r>
              <a:rPr lang="de-DE" sz="1400" b="1" dirty="0">
                <a:latin typeface="Arial"/>
                <a:cs typeface="Arial"/>
              </a:rPr>
              <a:t>Anmeldung zum Probetraining bei Quinten Samrotzki: </a:t>
            </a:r>
            <a:r>
              <a:rPr lang="de-DE" sz="1400" dirty="0">
                <a:latin typeface="Arial"/>
                <a:cs typeface="Arial"/>
              </a:rPr>
              <a:t>+49 157 70 46 92 86</a:t>
            </a:r>
          </a:p>
          <a:p>
            <a:pPr marL="0" indent="0">
              <a:lnSpc>
                <a:spcPct val="120000"/>
              </a:lnSpc>
              <a:buNone/>
            </a:pPr>
            <a:endParaRPr lang="de-DE" sz="1400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1400" u="sng" dirty="0">
                <a:latin typeface="Arial"/>
                <a:cs typeface="Arial"/>
              </a:rPr>
              <a:t>Probetraining Frauen:</a:t>
            </a:r>
          </a:p>
          <a:p>
            <a:pPr>
              <a:lnSpc>
                <a:spcPct val="120000"/>
              </a:lnSpc>
              <a:buFont typeface="Symbol" charset="2"/>
              <a:buChar char="-"/>
            </a:pPr>
            <a:r>
              <a:rPr lang="de-DE" sz="1400" b="1" dirty="0">
                <a:latin typeface="Arial"/>
                <a:cs typeface="Arial"/>
              </a:rPr>
              <a:t>1. Probetraining: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Sonntag, 27.10.2019, 17:15 Uhr (Beginn um 17:30 Uhr)</a:t>
            </a:r>
          </a:p>
          <a:p>
            <a:pPr lvl="1">
              <a:lnSpc>
                <a:spcPct val="120000"/>
              </a:lnSpc>
              <a:buFont typeface="Symbol" charset="2"/>
              <a:buChar char="-"/>
            </a:pPr>
            <a:r>
              <a:rPr lang="de-DE" sz="1400" dirty="0">
                <a:latin typeface="Arial"/>
                <a:cs typeface="Arial"/>
              </a:rPr>
              <a:t>Sporthalle Am Weidendamm 2-3, 10117 Berlin (S-/U-Bahn bis Friedrichstraße)</a:t>
            </a:r>
          </a:p>
          <a:p>
            <a:pPr>
              <a:lnSpc>
                <a:spcPct val="120000"/>
              </a:lnSpc>
              <a:buFont typeface="Symbol" charset="2"/>
              <a:buChar char="-"/>
            </a:pPr>
            <a:r>
              <a:rPr lang="de-DE" sz="1400" b="1" dirty="0">
                <a:latin typeface="Arial"/>
                <a:cs typeface="Arial"/>
              </a:rPr>
              <a:t>Anmeldung zum Probetraining bei Franca Passannante:</a:t>
            </a:r>
            <a:r>
              <a:rPr lang="de-DE" sz="1400" dirty="0">
                <a:latin typeface="Arial"/>
                <a:cs typeface="Arial"/>
              </a:rPr>
              <a:t> +49 176 45 72 50 31</a:t>
            </a:r>
          </a:p>
          <a:p>
            <a:pPr marL="0" indent="0">
              <a:lnSpc>
                <a:spcPct val="120000"/>
              </a:lnSpc>
              <a:buNone/>
            </a:pPr>
            <a:endParaRPr lang="de-DE" sz="1400" dirty="0">
              <a:latin typeface="Arial"/>
              <a:cs typeface="Arial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1400" b="1" dirty="0">
                <a:latin typeface="Arial"/>
                <a:cs typeface="Arial"/>
              </a:rPr>
              <a:t>Weitere Informationen: </a:t>
            </a:r>
            <a:r>
              <a:rPr lang="de-DE" sz="1400" dirty="0">
                <a:latin typeface="Arial"/>
                <a:cs typeface="Arial"/>
                <a:hlinkClick r:id="rId2"/>
              </a:rPr>
              <a:t>www.facebook.com/JFKHU</a:t>
            </a:r>
            <a:r>
              <a:rPr lang="de-DE" sz="1400" dirty="0">
                <a:latin typeface="Arial"/>
                <a:cs typeface="Arial"/>
              </a:rPr>
              <a:t> </a:t>
            </a:r>
          </a:p>
        </p:txBody>
      </p:sp>
      <p:pic>
        <p:nvPicPr>
          <p:cNvPr id="4" name="Bildplatzhalter 4" descr="JFK Logo 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7953" r="28094" b="62348"/>
          <a:stretch/>
        </p:blipFill>
        <p:spPr>
          <a:xfrm>
            <a:off x="8686926" y="97078"/>
            <a:ext cx="1546279" cy="1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9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junge europÃ¤ische bewegung logo">
            <a:extLst>
              <a:ext uri="{FF2B5EF4-FFF2-40B4-BE49-F238E27FC236}">
                <a16:creationId xmlns:a16="http://schemas.microsoft.com/office/drawing/2014/main" id="{CBC0B53C-5C0B-4E2D-8291-B0B7E79AD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r="65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709A9F7-D0F2-44FF-8297-7DA369114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Junge Europäische Bewegung (JEB)</a:t>
            </a:r>
          </a:p>
        </p:txBody>
      </p:sp>
      <p:pic>
        <p:nvPicPr>
          <p:cNvPr id="7" name="Picture 2" descr="Image result for hu logo">
            <a:extLst>
              <a:ext uri="{FF2B5EF4-FFF2-40B4-BE49-F238E27FC236}">
                <a16:creationId xmlns:a16="http://schemas.microsoft.com/office/drawing/2014/main" id="{71656E2E-57E5-47FD-9F50-84E6A3B6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C0A10-384E-49CA-8E46-FBE06BD1D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Folgt uns!</a:t>
            </a:r>
          </a:p>
        </p:txBody>
      </p:sp>
      <p:pic>
        <p:nvPicPr>
          <p:cNvPr id="13314" name="Picture 2" descr="Image result for facebook logo">
            <a:extLst>
              <a:ext uri="{FF2B5EF4-FFF2-40B4-BE49-F238E27FC236}">
                <a16:creationId xmlns:a16="http://schemas.microsoft.com/office/drawing/2014/main" id="{69E41D07-6352-40E7-8624-B1ED40DC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3" y="1287662"/>
            <a:ext cx="1142445" cy="11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276CDC-A80A-4BAA-A539-2DC04B75BF0F}"/>
              </a:ext>
            </a:extLst>
          </p:cNvPr>
          <p:cNvSpPr txBox="1"/>
          <p:nvPr/>
        </p:nvSpPr>
        <p:spPr>
          <a:xfrm>
            <a:off x="2499360" y="1555813"/>
            <a:ext cx="375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Fachschaft Jura HU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C4EFDFC-F638-459B-B738-307F83334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3" y="2550499"/>
            <a:ext cx="1142446" cy="11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AE9FC7-95AC-46D9-A23F-4A939842F4A7}"/>
              </a:ext>
            </a:extLst>
          </p:cNvPr>
          <p:cNvSpPr txBox="1"/>
          <p:nvPr/>
        </p:nvSpPr>
        <p:spPr>
          <a:xfrm>
            <a:off x="2499360" y="2794413"/>
            <a:ext cx="46089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@</a:t>
            </a:r>
            <a:r>
              <a:rPr lang="de-DE" sz="3200" b="1" dirty="0" err="1"/>
              <a:t>fachschaftjurahuberlin</a:t>
            </a:r>
            <a:endParaRPr lang="de-DE" sz="3200" b="1" dirty="0"/>
          </a:p>
        </p:txBody>
      </p:sp>
      <p:pic>
        <p:nvPicPr>
          <p:cNvPr id="13320" name="Picture 8" descr="Related image">
            <a:extLst>
              <a:ext uri="{FF2B5EF4-FFF2-40B4-BE49-F238E27FC236}">
                <a16:creationId xmlns:a16="http://schemas.microsoft.com/office/drawing/2014/main" id="{0D6E4325-C858-4877-89B6-8C9F61CD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3" y="3856671"/>
            <a:ext cx="1142446" cy="114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55DB501-6B50-4127-A913-D3E9EC60E3CB}"/>
              </a:ext>
            </a:extLst>
          </p:cNvPr>
          <p:cNvSpPr txBox="1"/>
          <p:nvPr/>
        </p:nvSpPr>
        <p:spPr>
          <a:xfrm>
            <a:off x="2499360" y="4033013"/>
            <a:ext cx="2655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@</a:t>
            </a:r>
            <a:r>
              <a:rPr lang="de-DE" sz="3200" b="1" dirty="0" err="1"/>
              <a:t>fsr.jura.hub</a:t>
            </a:r>
            <a:endParaRPr lang="de-DE" sz="3200" b="1" dirty="0"/>
          </a:p>
        </p:txBody>
      </p:sp>
      <p:pic>
        <p:nvPicPr>
          <p:cNvPr id="9" name="Picture 2" descr="Image result for hu logo">
            <a:extLst>
              <a:ext uri="{FF2B5EF4-FFF2-40B4-BE49-F238E27FC236}">
                <a16:creationId xmlns:a16="http://schemas.microsoft.com/office/drawing/2014/main" id="{9CD06C45-28A5-434A-A3F2-66886B4B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nternet logo">
            <a:extLst>
              <a:ext uri="{FF2B5EF4-FFF2-40B4-BE49-F238E27FC236}">
                <a16:creationId xmlns:a16="http://schemas.microsoft.com/office/drawing/2014/main" id="{BED11DBA-13FE-4157-B46D-5EE7B5EE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9" y="5162843"/>
            <a:ext cx="1508911" cy="15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9AC43179-DFC1-468D-B8EC-1F5C14BB1298}"/>
              </a:ext>
            </a:extLst>
          </p:cNvPr>
          <p:cNvSpPr/>
          <p:nvPr/>
        </p:nvSpPr>
        <p:spPr>
          <a:xfrm>
            <a:off x="2499360" y="5717243"/>
            <a:ext cx="6531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/>
              <a:t>Unsere Website: </a:t>
            </a:r>
            <a:r>
              <a:rPr lang="de-DE" sz="2000" dirty="0"/>
              <a:t>https://www.rewi.hu-berlin.de/de/st/fsj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0854C8-8A57-42D0-A611-D6313D12E4FB}"/>
              </a:ext>
            </a:extLst>
          </p:cNvPr>
          <p:cNvSpPr txBox="1"/>
          <p:nvPr/>
        </p:nvSpPr>
        <p:spPr>
          <a:xfrm>
            <a:off x="7315200" y="1555598"/>
            <a:ext cx="403661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Facebook – Gruppe:</a:t>
            </a:r>
          </a:p>
          <a:p>
            <a:r>
              <a:rPr lang="de-DE" dirty="0"/>
              <a:t>„HU Berlin Jura Erstis WS 2019/2020“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165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3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>
            <a:extLst>
              <a:ext uri="{FF2B5EF4-FFF2-40B4-BE49-F238E27FC236}">
                <a16:creationId xmlns:a16="http://schemas.microsoft.com/office/drawing/2014/main" id="{0F82F6BE-58CF-42DD-9353-199FBD0A4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16F53D6-C3F2-4598-9463-43CE39536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514599"/>
            <a:ext cx="9440034" cy="1828801"/>
          </a:xfrm>
        </p:spPr>
        <p:txBody>
          <a:bodyPr>
            <a:normAutofit/>
          </a:bodyPr>
          <a:lstStyle/>
          <a:p>
            <a:r>
              <a:rPr lang="de-DE" dirty="0"/>
              <a:t>European Law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(ELSA)</a:t>
            </a:r>
            <a:endParaRPr lang="de-DE" b="1" dirty="0"/>
          </a:p>
        </p:txBody>
      </p:sp>
      <p:pic>
        <p:nvPicPr>
          <p:cNvPr id="7" name="Picture 2" descr="Image result for hu logo">
            <a:extLst>
              <a:ext uri="{FF2B5EF4-FFF2-40B4-BE49-F238E27FC236}">
                <a16:creationId xmlns:a16="http://schemas.microsoft.com/office/drawing/2014/main" id="{4F58C153-E9F7-4318-8C86-C4F0CA5E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63238F2-F13B-6248-A3A7-D9A4967EC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734" y="1859831"/>
            <a:ext cx="6214533" cy="31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0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4B4D395-95B9-AE45-8571-0506FA6E60E6}"/>
              </a:ext>
            </a:extLst>
          </p:cNvPr>
          <p:cNvSpPr/>
          <p:nvPr/>
        </p:nvSpPr>
        <p:spPr>
          <a:xfrm>
            <a:off x="3244362" y="577362"/>
            <a:ext cx="5703277" cy="570327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5C4FB0-27DE-4E48-A497-2030BD50C7BD}"/>
              </a:ext>
            </a:extLst>
          </p:cNvPr>
          <p:cNvSpPr/>
          <p:nvPr/>
        </p:nvSpPr>
        <p:spPr>
          <a:xfrm>
            <a:off x="3348156" y="681156"/>
            <a:ext cx="5495688" cy="5495688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B34D2D7F-E4B6-6A4F-ADDC-289F397EA082}"/>
              </a:ext>
            </a:extLst>
          </p:cNvPr>
          <p:cNvGraphicFramePr>
            <a:graphicFrameLocks noGrp="1"/>
          </p:cNvGraphicFramePr>
          <p:nvPr/>
        </p:nvGraphicFramePr>
        <p:xfrm>
          <a:off x="1430215" y="1025769"/>
          <a:ext cx="9331570" cy="4806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5785">
                  <a:extLst>
                    <a:ext uri="{9D8B030D-6E8A-4147-A177-3AD203B41FA5}">
                      <a16:colId xmlns:a16="http://schemas.microsoft.com/office/drawing/2014/main" val="4142607215"/>
                    </a:ext>
                  </a:extLst>
                </a:gridCol>
                <a:gridCol w="4665785">
                  <a:extLst>
                    <a:ext uri="{9D8B030D-6E8A-4147-A177-3AD203B41FA5}">
                      <a16:colId xmlns:a16="http://schemas.microsoft.com/office/drawing/2014/main" val="3421416758"/>
                    </a:ext>
                  </a:extLst>
                </a:gridCol>
              </a:tblGrid>
              <a:tr h="2403231">
                <a:tc>
                  <a:txBody>
                    <a:bodyPr/>
                    <a:lstStyle/>
                    <a:p>
                      <a:pPr algn="ctr"/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Professional </a:t>
                      </a:r>
                      <a:r>
                        <a:rPr lang="de-DE" sz="3600" b="1" dirty="0" err="1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Skill</a:t>
                      </a:r>
                      <a:endParaRPr lang="de-DE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International Experience</a:t>
                      </a:r>
                      <a:endParaRPr lang="de-DE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73423"/>
                  </a:ext>
                </a:extLst>
              </a:tr>
              <a:tr h="24032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additional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Network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406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289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3017C98-2F17-7C47-A439-191E41BD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695" y="2985915"/>
            <a:ext cx="6610611" cy="8861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Berufsqualifikation</a:t>
            </a:r>
          </a:p>
        </p:txBody>
      </p:sp>
    </p:spTree>
    <p:extLst>
      <p:ext uri="{BB962C8B-B14F-4D97-AF65-F5344CB8AC3E}">
        <p14:creationId xmlns:p14="http://schemas.microsoft.com/office/powerpoint/2010/main" val="262717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BBB414-8F49-544B-B9B5-76C151A3B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4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5">
            <a:extLst>
              <a:ext uri="{FF2B5EF4-FFF2-40B4-BE49-F238E27FC236}">
                <a16:creationId xmlns:a16="http://schemas.microsoft.com/office/drawing/2014/main" id="{7FE87D58-3270-8247-92EB-3A61CBE6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0E72F25-FFB2-3C41-97D0-B901F12D73A1}"/>
              </a:ext>
            </a:extLst>
          </p:cNvPr>
          <p:cNvSpPr txBox="1"/>
          <p:nvPr/>
        </p:nvSpPr>
        <p:spPr>
          <a:xfrm>
            <a:off x="677333" y="3996266"/>
            <a:ext cx="355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477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422F57F-CD5E-D745-8FA4-BB177C5CA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14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3017C98-2F17-7C47-A439-191E41BD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758" y="2985915"/>
            <a:ext cx="6562485" cy="8861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Auslandserfahrung</a:t>
            </a:r>
          </a:p>
        </p:txBody>
      </p:sp>
    </p:spTree>
    <p:extLst>
      <p:ext uri="{BB962C8B-B14F-4D97-AF65-F5344CB8AC3E}">
        <p14:creationId xmlns:p14="http://schemas.microsoft.com/office/powerpoint/2010/main" val="3223993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F949727-5298-8C43-93F2-31DC8CB9E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07058D1-98D8-0241-8D52-5CFFE0EA7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5" y="279547"/>
            <a:ext cx="12026551" cy="62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2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711CF-71B9-4408-8039-10D5D4DB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2400"/>
            <a:ext cx="10353762" cy="970450"/>
          </a:xfrm>
        </p:spPr>
        <p:txBody>
          <a:bodyPr/>
          <a:lstStyle/>
          <a:p>
            <a:r>
              <a:rPr lang="de-DE" b="1" dirty="0"/>
              <a:t>Programm der Erstiwoche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D67425-4139-4B4B-BB9A-80990413B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4" y="1122850"/>
            <a:ext cx="10622886" cy="4881710"/>
          </a:xfrm>
        </p:spPr>
        <p:txBody>
          <a:bodyPr>
            <a:normAutofit/>
          </a:bodyPr>
          <a:lstStyle/>
          <a:p>
            <a:r>
              <a:rPr lang="de-DE" dirty="0">
                <a:effectLst/>
              </a:rPr>
              <a:t>Mi, 02.10.2019, 17-19 Uhr 			Orientierungstag</a:t>
            </a:r>
          </a:p>
          <a:p>
            <a:r>
              <a:rPr lang="de-DE" dirty="0">
                <a:effectLst/>
              </a:rPr>
              <a:t>Mo, 07.10.2019, 14-16 Uhr 			Einführungsvorlesung</a:t>
            </a:r>
          </a:p>
          <a:p>
            <a:r>
              <a:rPr lang="de-DE" dirty="0">
                <a:effectLst/>
              </a:rPr>
              <a:t>Di, 08. 10.2019, 10 Uhr</a:t>
            </a:r>
            <a:r>
              <a:rPr lang="de-DE">
                <a:effectLst/>
              </a:rPr>
              <a:t>; 13:00 </a:t>
            </a:r>
            <a:r>
              <a:rPr lang="de-DE" dirty="0">
                <a:effectLst/>
              </a:rPr>
              <a:t>Uhr 	Führungen im Bundesministerium der Justiz (BMJV)</a:t>
            </a:r>
          </a:p>
          <a:p>
            <a:r>
              <a:rPr lang="de-DE" dirty="0">
                <a:effectLst/>
              </a:rPr>
              <a:t>Di, 08. 10. 2019, 16 Uhr; 18 Uhr 		Büchervorstellung bei Dussmann </a:t>
            </a:r>
          </a:p>
          <a:p>
            <a:r>
              <a:rPr lang="de-DE" dirty="0">
                <a:effectLst/>
              </a:rPr>
              <a:t>Mi, 09. 10. 2019, 11 Uhr 				Frühstück bei Schweitzer </a:t>
            </a:r>
          </a:p>
          <a:p>
            <a:r>
              <a:rPr lang="de-DE" dirty="0">
                <a:effectLst/>
              </a:rPr>
              <a:t>Mi, 09. 10. 2019, 19 Uhr 				Kneipentour und </a:t>
            </a:r>
            <a:r>
              <a:rPr lang="de-DE" dirty="0" err="1">
                <a:effectLst/>
              </a:rPr>
              <a:t>Erstiparty</a:t>
            </a:r>
            <a:endParaRPr lang="de-DE" dirty="0">
              <a:effectLst/>
            </a:endParaRPr>
          </a:p>
          <a:p>
            <a:r>
              <a:rPr lang="de-DE" dirty="0">
                <a:effectLst/>
              </a:rPr>
              <a:t>Do, 10. 10. 2019, 15 Uhr 				Stadtrallye durch Berlin</a:t>
            </a:r>
          </a:p>
          <a:p>
            <a:r>
              <a:rPr lang="de-DE" dirty="0">
                <a:effectLst/>
              </a:rPr>
              <a:t>Do, 10. 10. 2019, 18 Uhr 				Kuchenempfang</a:t>
            </a:r>
          </a:p>
          <a:p>
            <a:r>
              <a:rPr lang="de-DE" dirty="0">
                <a:effectLst/>
              </a:rPr>
              <a:t>Fr, 11. 10. 2019, 18:30 Uhr 			</a:t>
            </a:r>
            <a:r>
              <a:rPr lang="de-DE" dirty="0" err="1">
                <a:effectLst/>
              </a:rPr>
              <a:t>Semesterauftaktsfest</a:t>
            </a:r>
            <a:r>
              <a:rPr lang="de-DE" dirty="0">
                <a:effectLst/>
              </a:rPr>
              <a:t> mit Grillen</a:t>
            </a:r>
          </a:p>
          <a:p>
            <a:r>
              <a:rPr lang="de-DE" dirty="0">
                <a:effectLst/>
              </a:rPr>
              <a:t>Mo, 14. 10. 2019, 10 Uhr 				Offizielle Semestereröffnung durch den Dekan</a:t>
            </a:r>
          </a:p>
          <a:p>
            <a:r>
              <a:rPr lang="de-DE" dirty="0">
                <a:effectLst/>
              </a:rPr>
              <a:t>Mo, 14. 10. 2019, 18 Uhr 				Umtrunk der Bibliotheksgesellschaft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F273A3-9DBE-4C8B-9751-A4843F5214FC}"/>
              </a:ext>
            </a:extLst>
          </p:cNvPr>
          <p:cNvSpPr txBox="1"/>
          <p:nvPr/>
        </p:nvSpPr>
        <p:spPr>
          <a:xfrm>
            <a:off x="122535" y="6159415"/>
            <a:ext cx="1193628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Es kann sich immer mal etwas ändern! Haltet Euch über unsere Facebook-Seite und unsere Website auf dem Laufenden!</a:t>
            </a:r>
          </a:p>
        </p:txBody>
      </p:sp>
      <p:pic>
        <p:nvPicPr>
          <p:cNvPr id="12290" name="Picture 2" descr="Image result for hu logo">
            <a:extLst>
              <a:ext uri="{FF2B5EF4-FFF2-40B4-BE49-F238E27FC236}">
                <a16:creationId xmlns:a16="http://schemas.microsoft.com/office/drawing/2014/main" id="{E8B391AD-AA4E-4EFD-9254-EF4B13B98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grünes häkchen powerpoint">
            <a:extLst>
              <a:ext uri="{FF2B5EF4-FFF2-40B4-BE49-F238E27FC236}">
                <a16:creationId xmlns:a16="http://schemas.microsoft.com/office/drawing/2014/main" id="{8AE2935B-0921-4C4B-964A-59B0E6E2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962" y="1025631"/>
            <a:ext cx="528887" cy="50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feil: nach links 4">
            <a:extLst>
              <a:ext uri="{FF2B5EF4-FFF2-40B4-BE49-F238E27FC236}">
                <a16:creationId xmlns:a16="http://schemas.microsoft.com/office/drawing/2014/main" id="{5EAA3793-B2E6-4370-AB3D-6998BE550FA7}"/>
              </a:ext>
            </a:extLst>
          </p:cNvPr>
          <p:cNvSpPr/>
          <p:nvPr/>
        </p:nvSpPr>
        <p:spPr>
          <a:xfrm>
            <a:off x="8086612" y="1684633"/>
            <a:ext cx="2800350" cy="20955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F827CA-D155-44CF-9532-6581DA09F8B2}"/>
              </a:ext>
            </a:extLst>
          </p:cNvPr>
          <p:cNvSpPr txBox="1"/>
          <p:nvPr/>
        </p:nvSpPr>
        <p:spPr>
          <a:xfrm>
            <a:off x="9320981" y="2880852"/>
            <a:ext cx="1638525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Anmeldungen!</a:t>
            </a:r>
          </a:p>
        </p:txBody>
      </p:sp>
    </p:spTree>
    <p:extLst>
      <p:ext uri="{BB962C8B-B14F-4D97-AF65-F5344CB8AC3E}">
        <p14:creationId xmlns:p14="http://schemas.microsoft.com/office/powerpoint/2010/main" val="20805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EF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E3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E3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345D007-7BD9-7644-B6F7-89D8C8909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57256"/>
            <a:ext cx="12191999" cy="970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18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9AE983-671A-4549-8899-1D2CEC452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3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4DBB7A5-2ADF-804C-9CB3-ED2741801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4" b="102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353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3017C98-2F17-7C47-A439-191E41BD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189" y="2985915"/>
            <a:ext cx="6937622" cy="8861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spc="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Wissensvermittlung</a:t>
            </a:r>
          </a:p>
        </p:txBody>
      </p:sp>
    </p:spTree>
    <p:extLst>
      <p:ext uri="{BB962C8B-B14F-4D97-AF65-F5344CB8AC3E}">
        <p14:creationId xmlns:p14="http://schemas.microsoft.com/office/powerpoint/2010/main" val="1117264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45BD4F-E929-9649-9474-CCC067DE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18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EE23C52-80EB-0148-BEFF-59DBD67E3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84" b="48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81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3017C98-2F17-7C47-A439-191E41BD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089" y="2985915"/>
            <a:ext cx="3833823" cy="8861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sz="5400" spc="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Netzwerk</a:t>
            </a:r>
          </a:p>
        </p:txBody>
      </p:sp>
    </p:spTree>
    <p:extLst>
      <p:ext uri="{BB962C8B-B14F-4D97-AF65-F5344CB8AC3E}">
        <p14:creationId xmlns:p14="http://schemas.microsoft.com/office/powerpoint/2010/main" val="4202838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8CE4D9-AECF-D645-A4EB-2E892ECA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16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BBC7DB0-5000-CB4E-8290-6196DDCD6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51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A73073-0124-394B-B652-A12E0BEB1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DF1D2-BB4D-448D-9436-F2483088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 b="1" dirty="0"/>
              <a:t>Erstifahrt</a:t>
            </a:r>
          </a:p>
        </p:txBody>
      </p:sp>
      <p:pic>
        <p:nvPicPr>
          <p:cNvPr id="10242" name="Picture 2" descr="Image result for jugendherberge Ã¼ckermÃ¼nde">
            <a:extLst>
              <a:ext uri="{FF2B5EF4-FFF2-40B4-BE49-F238E27FC236}">
                <a16:creationId xmlns:a16="http://schemas.microsoft.com/office/drawing/2014/main" id="{AE33D6A7-B65F-4E0E-874C-9F887773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2" y="1705810"/>
            <a:ext cx="4636242" cy="26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E7BE47E-8ADA-47E4-9560-6C593E0DA8B6}"/>
              </a:ext>
            </a:extLst>
          </p:cNvPr>
          <p:cNvSpPr txBox="1"/>
          <p:nvPr/>
        </p:nvSpPr>
        <p:spPr>
          <a:xfrm>
            <a:off x="5134251" y="1580050"/>
            <a:ext cx="6538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Wann?</a:t>
            </a:r>
            <a:r>
              <a:rPr lang="de-DE" dirty="0"/>
              <a:t>   			25.-27.10.2019</a:t>
            </a:r>
          </a:p>
          <a:p>
            <a:r>
              <a:rPr lang="de-DE" b="1" dirty="0"/>
              <a:t>Wohin?</a:t>
            </a:r>
            <a:r>
              <a:rPr lang="de-DE" dirty="0"/>
              <a:t>  			In die Jugendherberge Ueckermünde</a:t>
            </a:r>
          </a:p>
          <a:p>
            <a:r>
              <a:rPr lang="de-DE" b="1" dirty="0"/>
              <a:t>Wer kann mitfahren?</a:t>
            </a:r>
            <a:r>
              <a:rPr lang="de-DE" dirty="0"/>
              <a:t> 	Die ersten 95 Personen von Euch, 			die sich anmelden.</a:t>
            </a:r>
          </a:p>
          <a:p>
            <a:r>
              <a:rPr lang="de-DE" b="1" dirty="0"/>
              <a:t>Muss ich volljährig sein?</a:t>
            </a:r>
            <a:r>
              <a:rPr lang="de-DE" dirty="0"/>
              <a:t>  	Ja, wir werden Eure Ausweise bei 			Abreise kontrollieren.</a:t>
            </a:r>
          </a:p>
          <a:p>
            <a:r>
              <a:rPr lang="de-DE" b="1" dirty="0"/>
              <a:t>Wann melde ich mich an?</a:t>
            </a:r>
            <a:r>
              <a:rPr lang="de-DE" dirty="0"/>
              <a:t> 	Ab Montag, den 14.10.2019 um 15 			Uhr.</a:t>
            </a:r>
          </a:p>
          <a:p>
            <a:r>
              <a:rPr lang="de-DE" b="1" dirty="0"/>
              <a:t>Was kostet der Spaß?	</a:t>
            </a:r>
            <a:r>
              <a:rPr lang="de-DE" dirty="0"/>
              <a:t>60€ pro Person inkl. Fahrt,</a:t>
            </a:r>
          </a:p>
          <a:p>
            <a:r>
              <a:rPr lang="de-DE" dirty="0"/>
              <a:t>			Übernachtung, Verpflegung und</a:t>
            </a:r>
          </a:p>
          <a:p>
            <a:r>
              <a:rPr lang="de-DE" dirty="0"/>
              <a:t>			Alkohol solange der Vorrat reicht.</a:t>
            </a:r>
            <a:br>
              <a:rPr lang="de-DE" dirty="0"/>
            </a:b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D5BF515-CA2B-4550-B45F-33672DDB989D}"/>
              </a:ext>
            </a:extLst>
          </p:cNvPr>
          <p:cNvSpPr txBox="1"/>
          <p:nvPr/>
        </p:nvSpPr>
        <p:spPr>
          <a:xfrm>
            <a:off x="741134" y="4826315"/>
            <a:ext cx="937384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000" b="1" dirty="0"/>
              <a:t>Vorherige Anmeldung erforderlich! Link wird am Montag (14. 10. 2019), 15 Uhr </a:t>
            </a:r>
          </a:p>
          <a:p>
            <a:r>
              <a:rPr lang="de-DE" sz="2000" b="1" dirty="0"/>
              <a:t>freigeschaltet: </a:t>
            </a:r>
            <a:r>
              <a:rPr lang="de-DE" sz="2000" i="1" u="sng" dirty="0"/>
              <a:t>„Wer zuerst kommt, mahlt zuerst“</a:t>
            </a:r>
            <a:endParaRPr lang="de-DE" sz="2000" b="1" dirty="0"/>
          </a:p>
        </p:txBody>
      </p:sp>
      <p:pic>
        <p:nvPicPr>
          <p:cNvPr id="10" name="Picture 2" descr="Image result for hu logo">
            <a:extLst>
              <a:ext uri="{FF2B5EF4-FFF2-40B4-BE49-F238E27FC236}">
                <a16:creationId xmlns:a16="http://schemas.microsoft.com/office/drawing/2014/main" id="{804E1127-02BD-4AB6-8CA1-42AB47AC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facebook logo">
            <a:extLst>
              <a:ext uri="{FF2B5EF4-FFF2-40B4-BE49-F238E27FC236}">
                <a16:creationId xmlns:a16="http://schemas.microsoft.com/office/drawing/2014/main" id="{CC78118F-B87C-44D7-AF8A-CE86EFAF7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07" y="5964373"/>
            <a:ext cx="737109" cy="7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C29867D-52D0-4136-BCE0-678A0CBB0C8D}"/>
              </a:ext>
            </a:extLst>
          </p:cNvPr>
          <p:cNvSpPr txBox="1"/>
          <p:nvPr/>
        </p:nvSpPr>
        <p:spPr>
          <a:xfrm>
            <a:off x="1750016" y="6148261"/>
            <a:ext cx="2315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Fachschaft Jura HU</a:t>
            </a:r>
          </a:p>
        </p:txBody>
      </p:sp>
      <p:pic>
        <p:nvPicPr>
          <p:cNvPr id="9" name="Picture 2" descr="Image result for internet logo">
            <a:extLst>
              <a:ext uri="{FF2B5EF4-FFF2-40B4-BE49-F238E27FC236}">
                <a16:creationId xmlns:a16="http://schemas.microsoft.com/office/drawing/2014/main" id="{35E64A45-E6DB-437B-8198-9CC41D82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77" y="5964372"/>
            <a:ext cx="737109" cy="7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0694DC3-FDB4-488F-9C7A-F8745E9E84C5}"/>
              </a:ext>
            </a:extLst>
          </p:cNvPr>
          <p:cNvSpPr txBox="1"/>
          <p:nvPr/>
        </p:nvSpPr>
        <p:spPr>
          <a:xfrm>
            <a:off x="8003263" y="6148261"/>
            <a:ext cx="2042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Fachschaftswebsite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8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FBCBD83-AE2E-D34D-B735-88B642B8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218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6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C4B4D395-95B9-AE45-8571-0506FA6E60E6}"/>
              </a:ext>
            </a:extLst>
          </p:cNvPr>
          <p:cNvSpPr/>
          <p:nvPr/>
        </p:nvSpPr>
        <p:spPr>
          <a:xfrm>
            <a:off x="3244362" y="577362"/>
            <a:ext cx="5703277" cy="5703277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8B970D-CAEF-064D-A01A-005E87504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87" y="3001814"/>
            <a:ext cx="1691826" cy="85437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05C4FB0-27DE-4E48-A497-2030BD50C7BD}"/>
              </a:ext>
            </a:extLst>
          </p:cNvPr>
          <p:cNvSpPr/>
          <p:nvPr/>
        </p:nvSpPr>
        <p:spPr>
          <a:xfrm>
            <a:off x="3348156" y="681156"/>
            <a:ext cx="5495688" cy="5495688"/>
          </a:xfrm>
          <a:prstGeom prst="ellipse">
            <a:avLst/>
          </a:prstGeom>
          <a:solidFill>
            <a:schemeClr val="bg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B34D2D7F-E4B6-6A4F-ADDC-289F397EA082}"/>
              </a:ext>
            </a:extLst>
          </p:cNvPr>
          <p:cNvGraphicFramePr>
            <a:graphicFrameLocks noGrp="1"/>
          </p:cNvGraphicFramePr>
          <p:nvPr/>
        </p:nvGraphicFramePr>
        <p:xfrm>
          <a:off x="1361232" y="1211398"/>
          <a:ext cx="9331570" cy="48064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65785">
                  <a:extLst>
                    <a:ext uri="{9D8B030D-6E8A-4147-A177-3AD203B41FA5}">
                      <a16:colId xmlns:a16="http://schemas.microsoft.com/office/drawing/2014/main" val="4142607215"/>
                    </a:ext>
                  </a:extLst>
                </a:gridCol>
                <a:gridCol w="4665785">
                  <a:extLst>
                    <a:ext uri="{9D8B030D-6E8A-4147-A177-3AD203B41FA5}">
                      <a16:colId xmlns:a16="http://schemas.microsoft.com/office/drawing/2014/main" val="3421416758"/>
                    </a:ext>
                  </a:extLst>
                </a:gridCol>
              </a:tblGrid>
              <a:tr h="2403231">
                <a:tc>
                  <a:txBody>
                    <a:bodyPr/>
                    <a:lstStyle/>
                    <a:p>
                      <a:pPr algn="ctr"/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Berufsqualifikation</a:t>
                      </a:r>
                      <a:endParaRPr lang="de-DE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Auslandserfahrung</a:t>
                      </a:r>
                      <a:endParaRPr lang="de-DE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7373423"/>
                  </a:ext>
                </a:extLst>
              </a:tr>
              <a:tr h="24032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Wissensvermittlung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3600" b="1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Netzwerk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1406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710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DD3F981-A6F7-6F46-BCFE-AB70E2A59FFA}"/>
              </a:ext>
            </a:extLst>
          </p:cNvPr>
          <p:cNvSpPr txBox="1"/>
          <p:nvPr/>
        </p:nvSpPr>
        <p:spPr>
          <a:xfrm>
            <a:off x="2811379" y="577516"/>
            <a:ext cx="6569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Bleibt informiert!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5578E7-C9C1-074B-B2B3-534BC9ED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804336" y="2273658"/>
            <a:ext cx="596914" cy="596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207573-8153-3C4D-94D3-C5BF15343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33" t="13670" r="23455" b="12173"/>
          <a:stretch/>
        </p:blipFill>
        <p:spPr>
          <a:xfrm>
            <a:off x="749818" y="3210998"/>
            <a:ext cx="705951" cy="7337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AE3576-9AC1-D640-A4ED-234B5BAD6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rcRect t="10340" b="9388"/>
          <a:stretch/>
        </p:blipFill>
        <p:spPr>
          <a:xfrm>
            <a:off x="730835" y="5161504"/>
            <a:ext cx="743918" cy="59715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E85ABFF-9D3C-7743-92A2-777A09D26B9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500"/>
                    </a14:imgEffect>
                    <a14:imgEffect>
                      <a14:saturation sat="233000"/>
                    </a14:imgEffect>
                    <a14:imgEffect>
                      <a14:brightnessContrast bright="7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835" y="4181164"/>
            <a:ext cx="743918" cy="743918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C4D12FA-31BC-434C-86AF-AB0A691A4089}"/>
              </a:ext>
            </a:extLst>
          </p:cNvPr>
          <p:cNvGraphicFramePr>
            <a:graphicFrameLocks noGrp="1"/>
          </p:cNvGraphicFramePr>
          <p:nvPr/>
        </p:nvGraphicFramePr>
        <p:xfrm>
          <a:off x="1885300" y="2273658"/>
          <a:ext cx="5477401" cy="40499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7401">
                  <a:extLst>
                    <a:ext uri="{9D8B030D-6E8A-4147-A177-3AD203B41FA5}">
                      <a16:colId xmlns:a16="http://schemas.microsoft.com/office/drawing/2014/main" val="3193293820"/>
                    </a:ext>
                  </a:extLst>
                </a:gridCol>
              </a:tblGrid>
              <a:tr h="953753">
                <a:tc>
                  <a:txBody>
                    <a:bodyPr/>
                    <a:lstStyle/>
                    <a:p>
                      <a:r>
                        <a:rPr lang="de-DE" sz="3600" dirty="0"/>
                        <a:t>ELSA-Berlin e.V.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79083"/>
                  </a:ext>
                </a:extLst>
              </a:tr>
              <a:tr h="953753">
                <a:tc>
                  <a:txBody>
                    <a:bodyPr/>
                    <a:lstStyle/>
                    <a:p>
                      <a:r>
                        <a:rPr lang="de-DE" sz="3600" dirty="0" err="1"/>
                        <a:t>elsa.berlin</a:t>
                      </a:r>
                      <a:endParaRPr lang="de-D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284101"/>
                  </a:ext>
                </a:extLst>
              </a:tr>
              <a:tr h="953753">
                <a:tc>
                  <a:txBody>
                    <a:bodyPr/>
                    <a:lstStyle/>
                    <a:p>
                      <a:r>
                        <a:rPr lang="de-DE" sz="3600" dirty="0" err="1"/>
                        <a:t>www.elsa-berlin.de</a:t>
                      </a:r>
                      <a:endParaRPr lang="de-DE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648177"/>
                  </a:ext>
                </a:extLst>
              </a:tr>
              <a:tr h="953753">
                <a:tc>
                  <a:txBody>
                    <a:bodyPr/>
                    <a:lstStyle/>
                    <a:p>
                      <a:r>
                        <a:rPr lang="de-DE" sz="3600" dirty="0">
                          <a:hlinkClick r:id="rId6"/>
                        </a:rPr>
                        <a:t>president@elsa-berlin.de</a:t>
                      </a:r>
                      <a:endParaRPr lang="de-DE" sz="3600" dirty="0"/>
                    </a:p>
                    <a:p>
                      <a:r>
                        <a:rPr lang="de-DE" sz="3600" dirty="0">
                          <a:hlinkClick r:id="rId7"/>
                        </a:rPr>
                        <a:t>secgen@elsa-berlin.de</a:t>
                      </a:r>
                      <a:r>
                        <a:rPr lang="de-DE" sz="36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034082"/>
                  </a:ext>
                </a:extLst>
              </a:tr>
            </a:tbl>
          </a:graphicData>
        </a:graphic>
      </p:graphicFrame>
      <p:pic>
        <p:nvPicPr>
          <p:cNvPr id="14" name="Grafik 13">
            <a:extLst>
              <a:ext uri="{FF2B5EF4-FFF2-40B4-BE49-F238E27FC236}">
                <a16:creationId xmlns:a16="http://schemas.microsoft.com/office/drawing/2014/main" id="{AA78EE93-442F-444A-8C07-B4EE140BB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703" y="2974576"/>
            <a:ext cx="3024123" cy="15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41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akj hu logo">
            <a:extLst>
              <a:ext uri="{FF2B5EF4-FFF2-40B4-BE49-F238E27FC236}">
                <a16:creationId xmlns:a16="http://schemas.microsoft.com/office/drawing/2014/main" id="{D38536F2-9A94-401E-B8BA-5BFE16C10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261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216F53D6-C3F2-4598-9463-43CE39536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514599"/>
            <a:ext cx="9440034" cy="1828801"/>
          </a:xfrm>
        </p:spPr>
        <p:txBody>
          <a:bodyPr>
            <a:normAutofit/>
          </a:bodyPr>
          <a:lstStyle/>
          <a:p>
            <a:r>
              <a:rPr lang="de-DE" b="1" dirty="0"/>
              <a:t>Arbeitskreis Kritischer Jurist*innen (AKJ)</a:t>
            </a:r>
          </a:p>
        </p:txBody>
      </p:sp>
      <p:pic>
        <p:nvPicPr>
          <p:cNvPr id="10" name="Picture 2" descr="Image result for hu logo">
            <a:extLst>
              <a:ext uri="{FF2B5EF4-FFF2-40B4-BE49-F238E27FC236}">
                <a16:creationId xmlns:a16="http://schemas.microsoft.com/office/drawing/2014/main" id="{CC71ACD1-5E58-4F80-9FBF-69ECFADC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09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jurexit logo">
            <a:extLst>
              <a:ext uri="{FF2B5EF4-FFF2-40B4-BE49-F238E27FC236}">
                <a16:creationId xmlns:a16="http://schemas.microsoft.com/office/drawing/2014/main" id="{B4DB9392-4D74-4752-A2B9-3F94A671D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6" b="231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EBD070DB-9993-43DD-9E30-2199F2EE19CE}"/>
              </a:ext>
            </a:extLst>
          </p:cNvPr>
          <p:cNvSpPr txBox="1">
            <a:spLocks/>
          </p:cNvSpPr>
          <p:nvPr/>
        </p:nvSpPr>
        <p:spPr>
          <a:xfrm>
            <a:off x="1375983" y="2052483"/>
            <a:ext cx="9440034" cy="182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/>
              <a:t>JUREXIT</a:t>
            </a:r>
          </a:p>
        </p:txBody>
      </p:sp>
      <p:pic>
        <p:nvPicPr>
          <p:cNvPr id="4" name="Picture 2" descr="Image result for hu logo">
            <a:extLst>
              <a:ext uri="{FF2B5EF4-FFF2-40B4-BE49-F238E27FC236}">
                <a16:creationId xmlns:a16="http://schemas.microsoft.com/office/drawing/2014/main" id="{C9689DEB-3701-43AA-A31A-A40F1E4E0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6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deutscher juristinnenbund lgo">
            <a:extLst>
              <a:ext uri="{FF2B5EF4-FFF2-40B4-BE49-F238E27FC236}">
                <a16:creationId xmlns:a16="http://schemas.microsoft.com/office/drawing/2014/main" id="{977531AB-C07F-410F-ABF3-9C9189068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7" b="77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25088E23-3DC4-441A-83C3-AD9BFAE843DA}"/>
              </a:ext>
            </a:extLst>
          </p:cNvPr>
          <p:cNvSpPr txBox="1">
            <a:spLocks/>
          </p:cNvSpPr>
          <p:nvPr/>
        </p:nvSpPr>
        <p:spPr>
          <a:xfrm>
            <a:off x="1375983" y="2514599"/>
            <a:ext cx="9440034" cy="182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 err="1"/>
              <a:t>Deutscher</a:t>
            </a:r>
            <a:r>
              <a:rPr lang="en-US" sz="5400" b="1" dirty="0"/>
              <a:t> </a:t>
            </a:r>
            <a:r>
              <a:rPr lang="en-US" sz="5400" b="1" dirty="0" err="1"/>
              <a:t>Juristinnenbund</a:t>
            </a:r>
            <a:r>
              <a:rPr lang="en-US" sz="5400" b="1" dirty="0"/>
              <a:t> (DJB)</a:t>
            </a:r>
          </a:p>
        </p:txBody>
      </p:sp>
      <p:pic>
        <p:nvPicPr>
          <p:cNvPr id="4" name="Picture 2" descr="Image result for hu logo">
            <a:extLst>
              <a:ext uri="{FF2B5EF4-FFF2-40B4-BE49-F238E27FC236}">
                <a16:creationId xmlns:a16="http://schemas.microsoft.com/office/drawing/2014/main" id="{4A8E2D05-F5DE-4A96-91A0-7CF385CD5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refrat hu logo">
            <a:extLst>
              <a:ext uri="{FF2B5EF4-FFF2-40B4-BE49-F238E27FC236}">
                <a16:creationId xmlns:a16="http://schemas.microsoft.com/office/drawing/2014/main" id="{10BED304-1F4F-4E1B-8E0C-A1426CC2D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8" b="461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26A0B6F1-3E35-4F58-AD7A-C93548908938}"/>
              </a:ext>
            </a:extLst>
          </p:cNvPr>
          <p:cNvSpPr txBox="1">
            <a:spLocks/>
          </p:cNvSpPr>
          <p:nvPr/>
        </p:nvSpPr>
        <p:spPr>
          <a:xfrm>
            <a:off x="1375983" y="2514599"/>
            <a:ext cx="9440034" cy="1828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5400" b="1" dirty="0"/>
              <a:t>Referent*</a:t>
            </a:r>
            <a:r>
              <a:rPr lang="en-US" sz="5400" b="1" dirty="0" err="1"/>
              <a:t>innenrat</a:t>
            </a:r>
            <a:r>
              <a:rPr lang="en-US" sz="5400" b="1" dirty="0"/>
              <a:t> der Humboldt - Universität</a:t>
            </a:r>
          </a:p>
        </p:txBody>
      </p:sp>
      <p:pic>
        <p:nvPicPr>
          <p:cNvPr id="4" name="Picture 2" descr="Image result for hu logo">
            <a:extLst>
              <a:ext uri="{FF2B5EF4-FFF2-40B4-BE49-F238E27FC236}">
                <a16:creationId xmlns:a16="http://schemas.microsoft.com/office/drawing/2014/main" id="{42E5A3B9-BACA-4C31-BBFF-ADE860C1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hu logo">
            <a:extLst>
              <a:ext uri="{FF2B5EF4-FFF2-40B4-BE49-F238E27FC236}">
                <a16:creationId xmlns:a16="http://schemas.microsoft.com/office/drawing/2014/main" id="{0847995E-FC8D-4624-BBC9-58DAAE2BE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4" b="26926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A2A3DF9-2BEA-4C4D-B606-88E0CF93C2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Einführungsvorlesung</a:t>
            </a:r>
          </a:p>
        </p:txBody>
      </p:sp>
      <p:sp>
        <p:nvSpPr>
          <p:cNvPr id="2" name="Untertitel 1">
            <a:extLst>
              <a:ext uri="{FF2B5EF4-FFF2-40B4-BE49-F238E27FC236}">
                <a16:creationId xmlns:a16="http://schemas.microsoft.com/office/drawing/2014/main" id="{D0BA846A-A8F0-4A10-9774-D5590C385A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Dozent:</a:t>
            </a:r>
            <a:r>
              <a:rPr lang="de-DE" sz="2800" dirty="0"/>
              <a:t> Stephan Klawitter</a:t>
            </a:r>
            <a:endParaRPr lang="de-DE" sz="2800" b="1" dirty="0"/>
          </a:p>
        </p:txBody>
      </p:sp>
      <p:pic>
        <p:nvPicPr>
          <p:cNvPr id="5" name="Picture 2" descr="Image result for hu logo">
            <a:extLst>
              <a:ext uri="{FF2B5EF4-FFF2-40B4-BE49-F238E27FC236}">
                <a16:creationId xmlns:a16="http://schemas.microsoft.com/office/drawing/2014/main" id="{AAA564E8-C4B5-4208-A1BB-F3AED123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7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C9D17-8BED-40C4-B2DE-195C98F1B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Klischees über das Jurastudium</a:t>
            </a:r>
          </a:p>
        </p:txBody>
      </p:sp>
      <p:pic>
        <p:nvPicPr>
          <p:cNvPr id="5" name="Picture 2" descr="Image result for hu logo">
            <a:extLst>
              <a:ext uri="{FF2B5EF4-FFF2-40B4-BE49-F238E27FC236}">
                <a16:creationId xmlns:a16="http://schemas.microsoft.com/office/drawing/2014/main" id="{4D0EB09D-060F-44CE-B9BD-44F4A595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3A1BD02-987E-479A-A9A6-F9521CD4D739}"/>
              </a:ext>
            </a:extLst>
          </p:cNvPr>
          <p:cNvSpPr/>
          <p:nvPr/>
        </p:nvSpPr>
        <p:spPr>
          <a:xfrm>
            <a:off x="636709" y="1954022"/>
            <a:ext cx="105911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u="sng" dirty="0"/>
              <a:t>„Wie lernt ihr nur die ganzen Paragraphen auswendig?“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Tut man nicht! Es geht darum das Gesetz anzuwenden!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Alle Gesetze darf man in der Klausur benutzen!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b="1" u="sng" dirty="0">
                <a:sym typeface="Wingdings" panose="05000000000000000000" pitchFamily="2" charset="2"/>
              </a:rPr>
              <a:t>„Wie könnt ihr nur so viel Auswendig lernen?“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Es ist viel; aber z.B. Medizin ist deutlich mehr!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Es geht viel mehr darum logische Zusammenhänge zu verstehen!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b="1" u="sng" dirty="0"/>
              <a:t>„Jura ist total trocken!“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Jura ist deutlich lebensnäher als andere Studiengänge!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b="1" dirty="0">
                <a:sym typeface="Wingdings" panose="05000000000000000000" pitchFamily="2" charset="2"/>
              </a:rPr>
              <a:t>Beispiel: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i="1" dirty="0">
                <a:sym typeface="Wingdings" panose="05000000000000000000" pitchFamily="2" charset="2"/>
              </a:rPr>
              <a:t>Ihr geht in einen Fahrradladen. Das Fahrrad stellt sich später als kaputt heraus. Welche Ansprüche habt ihr gegen den Fahrradladen?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Jura hilft enorm im Alltag!</a:t>
            </a:r>
          </a:p>
        </p:txBody>
      </p:sp>
    </p:spTree>
    <p:extLst>
      <p:ext uri="{BB962C8B-B14F-4D97-AF65-F5344CB8AC3E}">
        <p14:creationId xmlns:p14="http://schemas.microsoft.com/office/powerpoint/2010/main" val="353976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6ED590-3FCB-43C0-8E7D-38D60FAAF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Falsche Vorstellungen vom Jurastudium</a:t>
            </a:r>
            <a:endParaRPr lang="de-DE" dirty="0"/>
          </a:p>
        </p:txBody>
      </p:sp>
      <p:pic>
        <p:nvPicPr>
          <p:cNvPr id="7" name="Picture 2" descr="Image result for hu logo">
            <a:extLst>
              <a:ext uri="{FF2B5EF4-FFF2-40B4-BE49-F238E27FC236}">
                <a16:creationId xmlns:a16="http://schemas.microsoft.com/office/drawing/2014/main" id="{4AA27080-02DD-4031-83D2-F6458DDF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FCC1E55-ADBE-4AF8-A271-7E7F6AD4B7E0}"/>
              </a:ext>
            </a:extLst>
          </p:cNvPr>
          <p:cNvSpPr/>
          <p:nvPr/>
        </p:nvSpPr>
        <p:spPr>
          <a:xfrm>
            <a:off x="421419" y="2001730"/>
            <a:ext cx="108461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4100" indent="-457200">
              <a:buFont typeface="+mj-lt"/>
              <a:buAutoNum type="arabicParenBoth"/>
            </a:pPr>
            <a:r>
              <a:rPr lang="de-DE" b="1" u="sng" dirty="0"/>
              <a:t>Anwesenheitspflicht in Vorlesungen</a:t>
            </a:r>
          </a:p>
          <a:p>
            <a:pPr marL="699750" lvl="1" indent="-285750">
              <a:buFont typeface="Symbol" panose="05050102010706020507" pitchFamily="18" charset="2"/>
              <a:buChar char="-"/>
            </a:pPr>
            <a:r>
              <a:rPr lang="de-DE" dirty="0"/>
              <a:t>Es besteht </a:t>
            </a:r>
            <a:r>
              <a:rPr lang="de-DE" u="sng" dirty="0"/>
              <a:t>keine</a:t>
            </a:r>
            <a:r>
              <a:rPr lang="de-DE" dirty="0"/>
              <a:t> Anwesenheitspflicht</a:t>
            </a:r>
          </a:p>
          <a:p>
            <a:pPr marL="699750" lvl="1" indent="-285750">
              <a:buFont typeface="Symbol" panose="05050102010706020507" pitchFamily="18" charset="2"/>
              <a:buChar char="-"/>
            </a:pPr>
            <a:r>
              <a:rPr lang="de-DE" dirty="0"/>
              <a:t>Versucht rauszufinden, wie Ihr am besten lernen könnt (Präsenz, Lehrbuch etc.) und besucht nicht auf Zwang Vorlesungen </a:t>
            </a:r>
          </a:p>
          <a:p>
            <a:pPr marL="699750" lvl="1" indent="-285750">
              <a:buFont typeface="Symbol" panose="05050102010706020507" pitchFamily="18" charset="2"/>
              <a:buChar char="-"/>
            </a:pPr>
            <a:r>
              <a:rPr lang="de-DE" dirty="0"/>
              <a:t>Es gibt keine Laufzettel, Anwesenheitskontrollen oder sonstiges</a:t>
            </a:r>
          </a:p>
          <a:p>
            <a:pPr marL="699750" lvl="1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Es kommt lediglich auf Euren persönlichen Lernerfolg an! (Tipps dazu: Büchervorstellung)</a:t>
            </a:r>
          </a:p>
          <a:p>
            <a:pPr marL="699750" lvl="1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494100" indent="-457200">
              <a:buFont typeface="+mj-lt"/>
              <a:buAutoNum type="arabicParenBoth"/>
            </a:pPr>
            <a:r>
              <a:rPr lang="de-DE" b="1" u="sng" dirty="0">
                <a:sym typeface="Wingdings" panose="05000000000000000000" pitchFamily="2" charset="2"/>
              </a:rPr>
              <a:t>BZQ und FRS Kurse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Es kann tatsächlich nicht schaden die FRS oder BZQ Kurse so schnell wie möglich hinter sich zu bringen, es ist aber keinerlei Pflicht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Die FRS-Kurse bauen nicht aufeinander auf, sodass man auch ohne Probleme im 2. Semester ein FRS beginnen kann</a:t>
            </a:r>
          </a:p>
        </p:txBody>
      </p:sp>
    </p:spTree>
    <p:extLst>
      <p:ext uri="{BB962C8B-B14F-4D97-AF65-F5344CB8AC3E}">
        <p14:creationId xmlns:p14="http://schemas.microsoft.com/office/powerpoint/2010/main" val="36556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84745-7887-4AB4-A729-14BD474F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Falsche Vorstellungen vom Jurastudium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002F82-CD1A-4D21-B15B-53005CDD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Symbol" panose="05050102010706020507" pitchFamily="18" charset="2"/>
              <a:buChar char="-"/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sz="1600" dirty="0">
              <a:sym typeface="Wingdings" panose="05000000000000000000" pitchFamily="2" charset="2"/>
            </a:endParaRPr>
          </a:p>
          <a:p>
            <a:pPr marL="36900" indent="0" algn="ctr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36900" indent="0">
              <a:buNone/>
            </a:pPr>
            <a:endParaRPr lang="de-DE" b="1" u="sng" dirty="0">
              <a:sym typeface="Wingdings" panose="05000000000000000000" pitchFamily="2" charset="2"/>
            </a:endParaRPr>
          </a:p>
          <a:p>
            <a:pPr marL="36900" indent="0">
              <a:buNone/>
            </a:pPr>
            <a:endParaRPr lang="de-D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266C7AA3-2316-4482-B786-158B4EEF5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593348"/>
              </p:ext>
            </p:extLst>
          </p:nvPr>
        </p:nvGraphicFramePr>
        <p:xfrm>
          <a:off x="556016" y="2550500"/>
          <a:ext cx="10830782" cy="10109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415391">
                  <a:extLst>
                    <a:ext uri="{9D8B030D-6E8A-4147-A177-3AD203B41FA5}">
                      <a16:colId xmlns:a16="http://schemas.microsoft.com/office/drawing/2014/main" val="1199394814"/>
                    </a:ext>
                  </a:extLst>
                </a:gridCol>
                <a:gridCol w="5415391">
                  <a:extLst>
                    <a:ext uri="{9D8B030D-6E8A-4147-A177-3AD203B41FA5}">
                      <a16:colId xmlns:a16="http://schemas.microsoft.com/office/drawing/2014/main" val="2615622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Historische Module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/>
                        <a:t>Antike Rechtsgeschichte, Neue Rechtsgeschichte, Verfassungsgeschichte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899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Systematische Module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Rechtssoziologie, Rechtsphilosophie, Methodenlehre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208799"/>
                  </a:ext>
                </a:extLst>
              </a:tr>
            </a:tbl>
          </a:graphicData>
        </a:graphic>
      </p:graphicFrame>
      <p:pic>
        <p:nvPicPr>
          <p:cNvPr id="6" name="Picture 2" descr="Image result for hu logo">
            <a:extLst>
              <a:ext uri="{FF2B5EF4-FFF2-40B4-BE49-F238E27FC236}">
                <a16:creationId xmlns:a16="http://schemas.microsoft.com/office/drawing/2014/main" id="{3E08499F-724B-4253-9B4C-1F8FF0436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D5659C8-E54F-4A4C-BDAD-B8910D381C4D}"/>
              </a:ext>
            </a:extLst>
          </p:cNvPr>
          <p:cNvSpPr/>
          <p:nvPr/>
        </p:nvSpPr>
        <p:spPr>
          <a:xfrm>
            <a:off x="1115303" y="1580050"/>
            <a:ext cx="89743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9800" indent="-342900">
              <a:buAutoNum type="arabicParenBoth" startAt="3"/>
            </a:pPr>
            <a:r>
              <a:rPr lang="de-DE" b="1" u="sng" dirty="0">
                <a:sym typeface="Wingdings" panose="05000000000000000000" pitchFamily="2" charset="2"/>
              </a:rPr>
              <a:t>Grundlagenfächer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Ihr müsst bei den Grundlagenfächern jeweils ein </a:t>
            </a:r>
            <a:r>
              <a:rPr lang="de-DE" u="sng" dirty="0">
                <a:sym typeface="Wingdings" panose="05000000000000000000" pitchFamily="2" charset="2"/>
              </a:rPr>
              <a:t>historisches</a:t>
            </a:r>
            <a:r>
              <a:rPr lang="de-DE" dirty="0">
                <a:sym typeface="Wingdings" panose="05000000000000000000" pitchFamily="2" charset="2"/>
              </a:rPr>
              <a:t> und ein </a:t>
            </a:r>
            <a:r>
              <a:rPr lang="de-DE" u="sng" dirty="0">
                <a:sym typeface="Wingdings" panose="05000000000000000000" pitchFamily="2" charset="2"/>
              </a:rPr>
              <a:t>systematisches</a:t>
            </a:r>
            <a:r>
              <a:rPr lang="de-DE" dirty="0">
                <a:sym typeface="Wingdings" panose="05000000000000000000" pitchFamily="2" charset="2"/>
              </a:rPr>
              <a:t> Modul abschließen.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Es bietet sich die Grundlagenfächer bereits im </a:t>
            </a:r>
            <a:r>
              <a:rPr lang="de-DE" u="sng" dirty="0">
                <a:sym typeface="Wingdings" panose="05000000000000000000" pitchFamily="2" charset="2"/>
              </a:rPr>
              <a:t>1. Semester</a:t>
            </a:r>
            <a:r>
              <a:rPr lang="de-DE" dirty="0">
                <a:sym typeface="Wingdings" panose="05000000000000000000" pitchFamily="2" charset="2"/>
              </a:rPr>
              <a:t> zu absolvieren, da Ihr in dem Semester lediglich Probeklausuren schreibt</a:t>
            </a:r>
            <a:endParaRPr lang="de-DE" u="sng" dirty="0">
              <a:sym typeface="Wingdings" panose="05000000000000000000" pitchFamily="2" charset="2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de-DE" u="sng" dirty="0">
                <a:sym typeface="Wingdings" panose="05000000000000000000" pitchFamily="2" charset="2"/>
              </a:rPr>
              <a:t>Auf keinen Fall</a:t>
            </a:r>
            <a:r>
              <a:rPr lang="de-DE" dirty="0">
                <a:sym typeface="Wingdings" panose="05000000000000000000" pitchFamily="2" charset="2"/>
              </a:rPr>
              <a:t> ist es notwendig und vielmehr schädlich in allen Grundlagenfächern eine Klausur zu schreiben</a:t>
            </a:r>
          </a:p>
          <a:p>
            <a:pPr marL="414000" lvl="1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 Die Arbeitsbelastung in den Hauptfächern (ZR, ÖR, SR) ist schon groß genug!</a:t>
            </a:r>
          </a:p>
        </p:txBody>
      </p:sp>
    </p:spTree>
    <p:extLst>
      <p:ext uri="{BB962C8B-B14F-4D97-AF65-F5344CB8AC3E}">
        <p14:creationId xmlns:p14="http://schemas.microsoft.com/office/powerpoint/2010/main" val="278909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7EE3626-B74A-40FA-8A48-4259D359E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61" y="1707322"/>
            <a:ext cx="5343530" cy="486302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6DF0D9A-CF5A-4DA4-91CE-FD9740E636AA}"/>
              </a:ext>
            </a:extLst>
          </p:cNvPr>
          <p:cNvSpPr/>
          <p:nvPr/>
        </p:nvSpPr>
        <p:spPr>
          <a:xfrm>
            <a:off x="816761" y="1707322"/>
            <a:ext cx="5343530" cy="11984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16D6850-446E-465D-AD34-782433F9C502}"/>
              </a:ext>
            </a:extLst>
          </p:cNvPr>
          <p:cNvSpPr/>
          <p:nvPr/>
        </p:nvSpPr>
        <p:spPr>
          <a:xfrm>
            <a:off x="816761" y="2905792"/>
            <a:ext cx="5343530" cy="36645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BE03F54-01B4-4D19-BF24-36F3C64B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Juristische Notenskala</a:t>
            </a:r>
          </a:p>
        </p:txBody>
      </p:sp>
      <p:pic>
        <p:nvPicPr>
          <p:cNvPr id="3074" name="Picture 2" descr="Kein automatischer Alternativtext verfÃ¼gbar.">
            <a:extLst>
              <a:ext uri="{FF2B5EF4-FFF2-40B4-BE49-F238E27FC236}">
                <a16:creationId xmlns:a16="http://schemas.microsoft.com/office/drawing/2014/main" id="{844AF4FD-4696-4CC6-806C-1313BA3B5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561" y="1684162"/>
            <a:ext cx="3408724" cy="482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hu logo">
            <a:extLst>
              <a:ext uri="{FF2B5EF4-FFF2-40B4-BE49-F238E27FC236}">
                <a16:creationId xmlns:a16="http://schemas.microsoft.com/office/drawing/2014/main" id="{4196DF11-312C-4EE3-A2E4-44F1E754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205" y="188077"/>
            <a:ext cx="665363" cy="66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Office PowerPoint</Application>
  <PresentationFormat>Breitbild</PresentationFormat>
  <Paragraphs>241</Paragraphs>
  <Slides>57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57</vt:i4>
      </vt:variant>
    </vt:vector>
  </HeadingPairs>
  <TitlesOfParts>
    <vt:vector size="70" baseType="lpstr">
      <vt:lpstr>Arial</vt:lpstr>
      <vt:lpstr>Calibri</vt:lpstr>
      <vt:lpstr>Calibri Light</vt:lpstr>
      <vt:lpstr>Calisto MT</vt:lpstr>
      <vt:lpstr>Lato</vt:lpstr>
      <vt:lpstr>Roboto</vt:lpstr>
      <vt:lpstr>Symbol</vt:lpstr>
      <vt:lpstr>Wingdings</vt:lpstr>
      <vt:lpstr>Wingdings 2</vt:lpstr>
      <vt:lpstr>Schiefer</vt:lpstr>
      <vt:lpstr>Material</vt:lpstr>
      <vt:lpstr>Office</vt:lpstr>
      <vt:lpstr>Office-Design</vt:lpstr>
      <vt:lpstr>Erstsemesterbegrüßung</vt:lpstr>
      <vt:lpstr>Der Fachschaftsrat</vt:lpstr>
      <vt:lpstr>Folgt uns!</vt:lpstr>
      <vt:lpstr>Programm der Erstiwoche</vt:lpstr>
      <vt:lpstr>Erstifahrt</vt:lpstr>
      <vt:lpstr>Klischees über das Jurastudium</vt:lpstr>
      <vt:lpstr>Falsche Vorstellungen vom Jurastudium</vt:lpstr>
      <vt:lpstr>Falsche Vorstellungen vom Jurastudium</vt:lpstr>
      <vt:lpstr>Die Juristische Notenskala</vt:lpstr>
      <vt:lpstr>Refugee Law Clinic Berlin</vt:lpstr>
      <vt:lpstr>PowerPoint-Präsentation</vt:lpstr>
      <vt:lpstr>NOW 2020</vt:lpstr>
      <vt:lpstr>NOW-Projekte 2020 </vt:lpstr>
      <vt:lpstr>Allgemeine Hinweise</vt:lpstr>
      <vt:lpstr>Allgemeine Hinweise</vt:lpstr>
      <vt:lpstr>Allgemeine Hinweise</vt:lpstr>
      <vt:lpstr>Allgemeine Hinweise</vt:lpstr>
      <vt:lpstr>Allgemeine Hinweise</vt:lpstr>
      <vt:lpstr>NOW 2020</vt:lpstr>
      <vt:lpstr>Champions Trophy</vt:lpstr>
      <vt:lpstr>PowerPoint-Präsentation</vt:lpstr>
      <vt:lpstr>Juristischer Fußballklub (JFK)</vt:lpstr>
      <vt:lpstr>PowerPoint-Präsentation</vt:lpstr>
      <vt:lpstr>PowerPoint-Präsentation</vt:lpstr>
      <vt:lpstr>JFK HU Berlin (1. Mannschaft)</vt:lpstr>
      <vt:lpstr>JFK HU Berlin U23 (2. Mannschaft)</vt:lpstr>
      <vt:lpstr>JFK HU Berlin Frauen</vt:lpstr>
      <vt:lpstr>Probetraining und weitere Informationen</vt:lpstr>
      <vt:lpstr>Junge Europäische Bewegung (JEB)</vt:lpstr>
      <vt:lpstr>European Law Students Association (ELSA)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Arbeitskreis Kritischer Jurist*innen (AKJ)</vt:lpstr>
      <vt:lpstr>PowerPoint-Präsentation</vt:lpstr>
      <vt:lpstr>PowerPoint-Präsentation</vt:lpstr>
      <vt:lpstr>PowerPoint-Präsentation</vt:lpstr>
      <vt:lpstr>Einführungsvorlesung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Erstsemesterbegrüßung</dc:title>
  <dc:creator>Marceli Riecker</dc:creator>
  <cp:lastModifiedBy>Jonathan Franz</cp:lastModifiedBy>
  <cp:revision>23</cp:revision>
  <dcterms:created xsi:type="dcterms:W3CDTF">2019-10-05T18:19:28Z</dcterms:created>
  <dcterms:modified xsi:type="dcterms:W3CDTF">2019-10-07T15:48:20Z</dcterms:modified>
</cp:coreProperties>
</file>